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89"/>
  </p:notesMasterIdLst>
  <p:sldIdLst>
    <p:sldId id="294" r:id="rId3"/>
    <p:sldId id="257" r:id="rId4"/>
    <p:sldId id="367" r:id="rId5"/>
    <p:sldId id="368" r:id="rId6"/>
    <p:sldId id="412" r:id="rId7"/>
    <p:sldId id="413" r:id="rId8"/>
    <p:sldId id="414" r:id="rId9"/>
    <p:sldId id="415" r:id="rId10"/>
    <p:sldId id="416" r:id="rId11"/>
    <p:sldId id="417" r:id="rId12"/>
    <p:sldId id="418" r:id="rId13"/>
    <p:sldId id="419" r:id="rId14"/>
    <p:sldId id="423" r:id="rId15"/>
    <p:sldId id="424" r:id="rId16"/>
    <p:sldId id="420" r:id="rId17"/>
    <p:sldId id="421" r:id="rId18"/>
    <p:sldId id="422"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310" r:id="rId37"/>
    <p:sldId id="396" r:id="rId38"/>
    <p:sldId id="397"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01" r:id="rId67"/>
    <p:sldId id="481" r:id="rId68"/>
    <p:sldId id="469" r:id="rId69"/>
    <p:sldId id="470" r:id="rId70"/>
    <p:sldId id="471" r:id="rId71"/>
    <p:sldId id="472" r:id="rId72"/>
    <p:sldId id="473" r:id="rId73"/>
    <p:sldId id="474" r:id="rId74"/>
    <p:sldId id="475" r:id="rId75"/>
    <p:sldId id="476" r:id="rId76"/>
    <p:sldId id="477" r:id="rId77"/>
    <p:sldId id="479" r:id="rId78"/>
    <p:sldId id="480" r:id="rId79"/>
    <p:sldId id="398" r:id="rId80"/>
    <p:sldId id="399" r:id="rId81"/>
    <p:sldId id="400" r:id="rId82"/>
    <p:sldId id="369" r:id="rId83"/>
    <p:sldId id="408" r:id="rId84"/>
    <p:sldId id="409" r:id="rId85"/>
    <p:sldId id="410" r:id="rId86"/>
    <p:sldId id="411" r:id="rId87"/>
    <p:sldId id="308" r:id="rId88"/>
  </p:sldIdLst>
  <p:sldSz cx="9144000" cy="5143500" type="screen16x9"/>
  <p:notesSz cx="6858000" cy="9144000"/>
  <p:embeddedFontLst>
    <p:embeddedFont>
      <p:font typeface="Barlow" panose="00000500000000000000" pitchFamily="2"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Montserrat" panose="00000500000000000000" pitchFamily="2" charset="0"/>
      <p:regular r:id="rId98"/>
      <p:bold r:id="rId99"/>
      <p:italic r:id="rId100"/>
      <p:boldItalic r:id="rId101"/>
    </p:embeddedFont>
    <p:embeddedFont>
      <p:font typeface="Proxima Nova" panose="020B0604020202020204" charset="0"/>
      <p:regular r:id="rId102"/>
      <p:bold r:id="rId103"/>
      <p:italic r:id="rId104"/>
      <p:boldItalic r:id="rId105"/>
    </p:embeddedFont>
    <p:embeddedFont>
      <p:font typeface="Proxima Nova Semibold" panose="020B0604020202020204" charset="0"/>
      <p:regular r:id="rId106"/>
      <p:bold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1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4:35:14.810" v="1260" actId="20577"/>
      <pc:docMkLst>
        <pc:docMk/>
      </pc:docMkLst>
      <pc:sldChg chg="modSp mod">
        <pc:chgData name="NORBEY DANILO" userId="29f64d73-8b12-4c53-a9f3-1c223397a229" providerId="ADAL" clId="{41D5C782-5EAE-48FE-AC87-D0FEEA99E110}" dt="2023-03-08T04:35:14.810" v="1260" actId="20577"/>
        <pc:sldMkLst>
          <pc:docMk/>
          <pc:sldMk cId="0" sldId="256"/>
        </pc:sldMkLst>
        <pc:spChg chg="mod">
          <ac:chgData name="NORBEY DANILO" userId="29f64d73-8b12-4c53-a9f3-1c223397a229" providerId="ADAL" clId="{41D5C782-5EAE-48FE-AC87-D0FEEA99E110}" dt="2023-03-08T04:35:14.810" v="126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MUÑOZ CAÑON" userId="29f64d73-8b12-4c53-a9f3-1c223397a229" providerId="ADAL" clId="{62A6DCB0-D5A2-4213-8B37-67AC5F375791}"/>
    <pc:docChg chg="modSld">
      <pc:chgData name="NORBEY DANILO MUÑOZ CAÑON" userId="29f64d73-8b12-4c53-a9f3-1c223397a229" providerId="ADAL" clId="{62A6DCB0-D5A2-4213-8B37-67AC5F375791}" dt="2023-09-21T21:07:02.511" v="0" actId="1076"/>
      <pc:docMkLst>
        <pc:docMk/>
      </pc:docMkLst>
      <pc:sldChg chg="modSp mod">
        <pc:chgData name="NORBEY DANILO MUÑOZ CAÑON" userId="29f64d73-8b12-4c53-a9f3-1c223397a229" providerId="ADAL" clId="{62A6DCB0-D5A2-4213-8B37-67AC5F375791}" dt="2023-09-21T21:07:02.511" v="0" actId="1076"/>
        <pc:sldMkLst>
          <pc:docMk/>
          <pc:sldMk cId="1311212694" sldId="440"/>
        </pc:sldMkLst>
        <pc:picChg chg="mod">
          <ac:chgData name="NORBEY DANILO MUÑOZ CAÑON" userId="29f64d73-8b12-4c53-a9f3-1c223397a229" providerId="ADAL" clId="{62A6DCB0-D5A2-4213-8B37-67AC5F375791}" dt="2023-09-21T21:07:02.511" v="0" actId="1076"/>
          <ac:picMkLst>
            <pc:docMk/>
            <pc:sldMk cId="1311212694" sldId="440"/>
            <ac:picMk id="4" creationId="{01DE7867-2604-AC9F-4C81-F19A3B62FDD2}"/>
          </ac:picMkLst>
        </pc:picChg>
      </pc:sldChg>
    </pc:docChg>
  </pc:docChgLst>
  <pc:docChgLst>
    <pc:chgData name="Norbey Danilo Muñoz Cañon" userId="f9b99cdf-5c7d-4531-9d80-51358d80de39" providerId="ADAL" clId="{41D5C782-5EAE-48FE-AC87-D0FEEA99E110}"/>
    <pc:docChg chg="addSld delSld modSld sldOrd">
      <pc:chgData name="Norbey Danilo Muñoz Cañon" userId="f9b99cdf-5c7d-4531-9d80-51358d80de39" providerId="ADAL" clId="{41D5C782-5EAE-48FE-AC87-D0FEEA99E110}" dt="2023-09-04T21:44:19.758" v="44"/>
      <pc:docMkLst>
        <pc:docMk/>
      </pc:docMkLst>
      <pc:sldChg chg="del">
        <pc:chgData name="Norbey Danilo Muñoz Cañon" userId="f9b99cdf-5c7d-4531-9d80-51358d80de39" providerId="ADAL" clId="{41D5C782-5EAE-48FE-AC87-D0FEEA99E110}" dt="2023-09-04T19:11:08.386" v="32" actId="47"/>
        <pc:sldMkLst>
          <pc:docMk/>
          <pc:sldMk cId="0" sldId="256"/>
        </pc:sldMkLst>
      </pc:sldChg>
      <pc:sldChg chg="modSp add mod setBg">
        <pc:chgData name="Norbey Danilo Muñoz Cañon" userId="f9b99cdf-5c7d-4531-9d80-51358d80de39" providerId="ADAL" clId="{41D5C782-5EAE-48FE-AC87-D0FEEA99E110}" dt="2023-09-04T19:11:04.899" v="31" actId="20577"/>
        <pc:sldMkLst>
          <pc:docMk/>
          <pc:sldMk cId="0" sldId="294"/>
        </pc:sldMkLst>
        <pc:spChg chg="mod">
          <ac:chgData name="Norbey Danilo Muñoz Cañon" userId="f9b99cdf-5c7d-4531-9d80-51358d80de39" providerId="ADAL" clId="{41D5C782-5EAE-48FE-AC87-D0FEEA99E110}" dt="2023-09-04T19:11:04.899" v="31" actId="20577"/>
          <ac:spMkLst>
            <pc:docMk/>
            <pc:sldMk cId="0" sldId="294"/>
            <ac:spMk id="98" creationId="{00000000-0000-0000-0000-000000000000}"/>
          </ac:spMkLst>
        </pc:spChg>
      </pc:sldChg>
      <pc:sldChg chg="modSp mod">
        <pc:chgData name="Norbey Danilo Muñoz Cañon" userId="f9b99cdf-5c7d-4531-9d80-51358d80de39" providerId="ADAL" clId="{41D5C782-5EAE-48FE-AC87-D0FEEA99E110}" dt="2023-09-04T21:27:38.570" v="35" actId="1076"/>
        <pc:sldMkLst>
          <pc:docMk/>
          <pc:sldMk cId="4210932705" sldId="396"/>
        </pc:sldMkLst>
        <pc:spChg chg="mod">
          <ac:chgData name="Norbey Danilo Muñoz Cañon" userId="f9b99cdf-5c7d-4531-9d80-51358d80de39" providerId="ADAL" clId="{41D5C782-5EAE-48FE-AC87-D0FEEA99E110}" dt="2023-09-04T21:27:30.856" v="34" actId="404"/>
          <ac:spMkLst>
            <pc:docMk/>
            <pc:sldMk cId="4210932705" sldId="396"/>
            <ac:spMk id="8" creationId="{5FEE753E-C2BA-DEF0-A05D-156F17E1A1C3}"/>
          </ac:spMkLst>
        </pc:spChg>
        <pc:picChg chg="mod">
          <ac:chgData name="Norbey Danilo Muñoz Cañon" userId="f9b99cdf-5c7d-4531-9d80-51358d80de39" providerId="ADAL" clId="{41D5C782-5EAE-48FE-AC87-D0FEEA99E110}" dt="2023-09-04T21:27:38.570" v="35" actId="1076"/>
          <ac:picMkLst>
            <pc:docMk/>
            <pc:sldMk cId="4210932705" sldId="396"/>
            <ac:picMk id="10" creationId="{59930C11-F74F-C1C3-0AB9-3F1834B29F28}"/>
          </ac:picMkLst>
        </pc:picChg>
      </pc:sldChg>
      <pc:sldChg chg="modSp mod">
        <pc:chgData name="Norbey Danilo Muñoz Cañon" userId="f9b99cdf-5c7d-4531-9d80-51358d80de39" providerId="ADAL" clId="{41D5C782-5EAE-48FE-AC87-D0FEEA99E110}" dt="2023-09-04T21:42:10.519" v="37" actId="14100"/>
        <pc:sldMkLst>
          <pc:docMk/>
          <pc:sldMk cId="843328866" sldId="458"/>
        </pc:sldMkLst>
        <pc:spChg chg="mod">
          <ac:chgData name="Norbey Danilo Muñoz Cañon" userId="f9b99cdf-5c7d-4531-9d80-51358d80de39" providerId="ADAL" clId="{41D5C782-5EAE-48FE-AC87-D0FEEA99E110}" dt="2023-09-04T21:42:10.519" v="37" actId="14100"/>
          <ac:spMkLst>
            <pc:docMk/>
            <pc:sldMk cId="843328866" sldId="458"/>
            <ac:spMk id="7" creationId="{43F05B6E-EED9-B3C6-A0ED-CAC4253BE833}"/>
          </ac:spMkLst>
        </pc:spChg>
      </pc:sldChg>
      <pc:sldChg chg="modSp mod">
        <pc:chgData name="Norbey Danilo Muñoz Cañon" userId="f9b99cdf-5c7d-4531-9d80-51358d80de39" providerId="ADAL" clId="{41D5C782-5EAE-48FE-AC87-D0FEEA99E110}" dt="2023-09-04T21:44:19.758" v="44"/>
        <pc:sldMkLst>
          <pc:docMk/>
          <pc:sldMk cId="366565229" sldId="469"/>
        </pc:sldMkLst>
        <pc:spChg chg="mod">
          <ac:chgData name="Norbey Danilo Muñoz Cañon" userId="f9b99cdf-5c7d-4531-9d80-51358d80de39" providerId="ADAL" clId="{41D5C782-5EAE-48FE-AC87-D0FEEA99E110}" dt="2023-09-04T21:44:19.758" v="44"/>
          <ac:spMkLst>
            <pc:docMk/>
            <pc:sldMk cId="366565229" sldId="469"/>
            <ac:spMk id="4" creationId="{9CAEF14F-F881-E7CE-B987-AF0B64579E29}"/>
          </ac:spMkLst>
        </pc:spChg>
      </pc:sldChg>
      <pc:sldChg chg="modSp add mod ord">
        <pc:chgData name="Norbey Danilo Muñoz Cañon" userId="f9b99cdf-5c7d-4531-9d80-51358d80de39" providerId="ADAL" clId="{41D5C782-5EAE-48FE-AC87-D0FEEA99E110}" dt="2023-09-04T21:44:14.963" v="43"/>
        <pc:sldMkLst>
          <pc:docMk/>
          <pc:sldMk cId="2355543086" sldId="481"/>
        </pc:sldMkLst>
        <pc:spChg chg="mod">
          <ac:chgData name="Norbey Danilo Muñoz Cañon" userId="f9b99cdf-5c7d-4531-9d80-51358d80de39" providerId="ADAL" clId="{41D5C782-5EAE-48FE-AC87-D0FEEA99E110}" dt="2023-09-04T21:44:09.823" v="41" actId="21"/>
          <ac:spMkLst>
            <pc:docMk/>
            <pc:sldMk cId="2355543086" sldId="481"/>
            <ac:spMk id="4" creationId="{9CAEF14F-F881-E7CE-B987-AF0B64579E29}"/>
          </ac:spMkLst>
        </pc:spChg>
      </pc:sldChg>
      <pc:sldMasterChg chg="delSldLayout">
        <pc:chgData name="Norbey Danilo Muñoz Cañon" userId="f9b99cdf-5c7d-4531-9d80-51358d80de39" providerId="ADAL" clId="{41D5C782-5EAE-48FE-AC87-D0FEEA99E110}" dt="2023-09-04T19:11:08.386" v="32" actId="47"/>
        <pc:sldMasterMkLst>
          <pc:docMk/>
          <pc:sldMasterMk cId="0" sldId="2147483675"/>
        </pc:sldMasterMkLst>
        <pc:sldLayoutChg chg="del">
          <pc:chgData name="Norbey Danilo Muñoz Cañon" userId="f9b99cdf-5c7d-4531-9d80-51358d80de39" providerId="ADAL" clId="{41D5C782-5EAE-48FE-AC87-D0FEEA99E110}" dt="2023-09-04T19:11:08.386" v="32" actId="47"/>
          <pc:sldLayoutMkLst>
            <pc:docMk/>
            <pc:sldMasterMk cId="0" sldId="2147483675"/>
            <pc:sldLayoutMk cId="0" sldId="2147483648"/>
          </pc:sldLayoutMkLst>
        </pc:sldLayoutChg>
      </pc:sldMaster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57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8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523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90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95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357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6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82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6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23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85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535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30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082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74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61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58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426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3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42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81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2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877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243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871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360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19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597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03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248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32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03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525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30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36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8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80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62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29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31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548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53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383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374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37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349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792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111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39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3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020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286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637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24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20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243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267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1150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613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9474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7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385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0844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695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56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3632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2223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8110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5900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9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920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739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39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55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149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7289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968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656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763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3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ítulo y objetos" type="obj">
  <p:cSld name="Título y objetos">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 name="Google Shape;18;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57365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Pensamiento lógico y algoritmos</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Estructuras de control. Ciclos</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4" name="Imagen 3">
            <a:extLst>
              <a:ext uri="{FF2B5EF4-FFF2-40B4-BE49-F238E27FC236}">
                <a16:creationId xmlns:a16="http://schemas.microsoft.com/office/drawing/2014/main" id="{4D361743-935E-2522-F4E1-B90693696855}"/>
              </a:ext>
            </a:extLst>
          </p:cNvPr>
          <p:cNvPicPr>
            <a:picLocks noChangeAspect="1"/>
          </p:cNvPicPr>
          <p:nvPr/>
        </p:nvPicPr>
        <p:blipFill>
          <a:blip r:embed="rId3"/>
          <a:stretch>
            <a:fillRect/>
          </a:stretch>
        </p:blipFill>
        <p:spPr>
          <a:xfrm>
            <a:off x="1463083" y="1159555"/>
            <a:ext cx="6217784" cy="3519117"/>
          </a:xfrm>
          <a:prstGeom prst="rect">
            <a:avLst/>
          </a:prstGeom>
        </p:spPr>
      </p:pic>
    </p:spTree>
    <p:extLst>
      <p:ext uri="{BB962C8B-B14F-4D97-AF65-F5344CB8AC3E}">
        <p14:creationId xmlns:p14="http://schemas.microsoft.com/office/powerpoint/2010/main" val="310258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decisión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Una de las estructuras fundamentales en la creación de algoritmos son las estructuras de decisión. Una decisión permite que un algoritmo ejecute un conjunto u otro de instrucciones dependiendo del valor de verdad de una expresión lógica / relacional. Si dentro del conjunto de instrucciones a ejecutar no hay otras decisiones se habla entonces de decisiones simples, pero si las hubiera se denominan decisiones anidadas.</a:t>
            </a:r>
          </a:p>
        </p:txBody>
      </p:sp>
    </p:spTree>
    <p:extLst>
      <p:ext uri="{BB962C8B-B14F-4D97-AF65-F5344CB8AC3E}">
        <p14:creationId xmlns:p14="http://schemas.microsoft.com/office/powerpoint/2010/main" val="290647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Decisión simple</a:t>
            </a:r>
            <a:endParaRPr dirty="0"/>
          </a:p>
        </p:txBody>
      </p:sp>
      <p:pic>
        <p:nvPicPr>
          <p:cNvPr id="7" name="Imagen 6">
            <a:extLst>
              <a:ext uri="{FF2B5EF4-FFF2-40B4-BE49-F238E27FC236}">
                <a16:creationId xmlns:a16="http://schemas.microsoft.com/office/drawing/2014/main" id="{381D0345-A2D9-3CF9-4339-3008A0A591EC}"/>
              </a:ext>
            </a:extLst>
          </p:cNvPr>
          <p:cNvPicPr>
            <a:picLocks noChangeAspect="1"/>
          </p:cNvPicPr>
          <p:nvPr/>
        </p:nvPicPr>
        <p:blipFill>
          <a:blip r:embed="rId3"/>
          <a:stretch>
            <a:fillRect/>
          </a:stretch>
        </p:blipFill>
        <p:spPr>
          <a:xfrm>
            <a:off x="1062604" y="1902927"/>
            <a:ext cx="7018792" cy="1337645"/>
          </a:xfrm>
          <a:prstGeom prst="rect">
            <a:avLst/>
          </a:prstGeom>
        </p:spPr>
      </p:pic>
    </p:spTree>
    <p:extLst>
      <p:ext uri="{BB962C8B-B14F-4D97-AF65-F5344CB8AC3E}">
        <p14:creationId xmlns:p14="http://schemas.microsoft.com/office/powerpoint/2010/main" val="11069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decisión simple</a:t>
            </a:r>
            <a:endParaRPr dirty="0"/>
          </a:p>
        </p:txBody>
      </p:sp>
      <p:pic>
        <p:nvPicPr>
          <p:cNvPr id="6" name="Imagen 5">
            <a:extLst>
              <a:ext uri="{FF2B5EF4-FFF2-40B4-BE49-F238E27FC236}">
                <a16:creationId xmlns:a16="http://schemas.microsoft.com/office/drawing/2014/main" id="{2969AF55-321B-CE5F-E083-2FB20DDB5FD5}"/>
              </a:ext>
            </a:extLst>
          </p:cNvPr>
          <p:cNvPicPr>
            <a:picLocks noChangeAspect="1"/>
          </p:cNvPicPr>
          <p:nvPr/>
        </p:nvPicPr>
        <p:blipFill>
          <a:blip r:embed="rId3"/>
          <a:stretch>
            <a:fillRect/>
          </a:stretch>
        </p:blipFill>
        <p:spPr>
          <a:xfrm>
            <a:off x="1640862" y="956748"/>
            <a:ext cx="5862226" cy="3846286"/>
          </a:xfrm>
          <a:prstGeom prst="rect">
            <a:avLst/>
          </a:prstGeom>
        </p:spPr>
      </p:pic>
    </p:spTree>
    <p:extLst>
      <p:ext uri="{BB962C8B-B14F-4D97-AF65-F5344CB8AC3E}">
        <p14:creationId xmlns:p14="http://schemas.microsoft.com/office/powerpoint/2010/main" val="400050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decisión simple</a:t>
            </a:r>
            <a:endParaRPr dirty="0"/>
          </a:p>
        </p:txBody>
      </p:sp>
      <p:pic>
        <p:nvPicPr>
          <p:cNvPr id="3" name="Imagen 2">
            <a:extLst>
              <a:ext uri="{FF2B5EF4-FFF2-40B4-BE49-F238E27FC236}">
                <a16:creationId xmlns:a16="http://schemas.microsoft.com/office/drawing/2014/main" id="{56DD553A-FEFF-914E-8E0F-F05E746C1095}"/>
              </a:ext>
            </a:extLst>
          </p:cNvPr>
          <p:cNvPicPr>
            <a:picLocks noChangeAspect="1"/>
          </p:cNvPicPr>
          <p:nvPr/>
        </p:nvPicPr>
        <p:blipFill>
          <a:blip r:embed="rId3"/>
          <a:stretch>
            <a:fillRect/>
          </a:stretch>
        </p:blipFill>
        <p:spPr>
          <a:xfrm>
            <a:off x="3226643" y="956748"/>
            <a:ext cx="2690664" cy="3962400"/>
          </a:xfrm>
          <a:prstGeom prst="rect">
            <a:avLst/>
          </a:prstGeom>
        </p:spPr>
      </p:pic>
    </p:spTree>
    <p:extLst>
      <p:ext uri="{BB962C8B-B14F-4D97-AF65-F5344CB8AC3E}">
        <p14:creationId xmlns:p14="http://schemas.microsoft.com/office/powerpoint/2010/main" val="125894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pic>
        <p:nvPicPr>
          <p:cNvPr id="5" name="Imagen 4">
            <a:extLst>
              <a:ext uri="{FF2B5EF4-FFF2-40B4-BE49-F238E27FC236}">
                <a16:creationId xmlns:a16="http://schemas.microsoft.com/office/drawing/2014/main" id="{C341B38C-42E8-8E0E-FE6C-888EA08A7FEA}"/>
              </a:ext>
            </a:extLst>
          </p:cNvPr>
          <p:cNvPicPr>
            <a:picLocks noChangeAspect="1"/>
          </p:cNvPicPr>
          <p:nvPr/>
        </p:nvPicPr>
        <p:blipFill>
          <a:blip r:embed="rId3"/>
          <a:stretch>
            <a:fillRect/>
          </a:stretch>
        </p:blipFill>
        <p:spPr>
          <a:xfrm>
            <a:off x="1214067" y="1406978"/>
            <a:ext cx="6715866" cy="2329543"/>
          </a:xfrm>
          <a:prstGeom prst="rect">
            <a:avLst/>
          </a:prstGeom>
        </p:spPr>
      </p:pic>
    </p:spTree>
    <p:extLst>
      <p:ext uri="{BB962C8B-B14F-4D97-AF65-F5344CB8AC3E}">
        <p14:creationId xmlns:p14="http://schemas.microsoft.com/office/powerpoint/2010/main" val="393434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Para poner la definición, en otros términos, imagine que desea planear las actividades para el día domingo, entonces usted reflexiona y piensa que: “Si hace calor, me visto con ropa deportiva y voy al parque; si no, me visto informalmente y voy al cine”. Una forma para representar este tipo de decisiones es por medio de un árbol de decisión.</a:t>
            </a:r>
          </a:p>
        </p:txBody>
      </p:sp>
      <p:pic>
        <p:nvPicPr>
          <p:cNvPr id="3" name="Imagen 2">
            <a:extLst>
              <a:ext uri="{FF2B5EF4-FFF2-40B4-BE49-F238E27FC236}">
                <a16:creationId xmlns:a16="http://schemas.microsoft.com/office/drawing/2014/main" id="{7A8F7ADD-24F4-7376-4B31-A3B02B466A67}"/>
              </a:ext>
            </a:extLst>
          </p:cNvPr>
          <p:cNvPicPr>
            <a:picLocks noChangeAspect="1"/>
          </p:cNvPicPr>
          <p:nvPr/>
        </p:nvPicPr>
        <p:blipFill>
          <a:blip r:embed="rId3"/>
          <a:stretch>
            <a:fillRect/>
          </a:stretch>
        </p:blipFill>
        <p:spPr>
          <a:xfrm>
            <a:off x="1888180" y="2571750"/>
            <a:ext cx="5367590" cy="1777108"/>
          </a:xfrm>
          <a:prstGeom prst="rect">
            <a:avLst/>
          </a:prstGeom>
        </p:spPr>
      </p:pic>
    </p:spTree>
    <p:extLst>
      <p:ext uri="{BB962C8B-B14F-4D97-AF65-F5344CB8AC3E}">
        <p14:creationId xmlns:p14="http://schemas.microsoft.com/office/powerpoint/2010/main" val="378896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Para poner la definición, en otros términos, imagine que desea planear las actividades para el día domingo, entonces usted reflexiona y piensa que: “Si hace calor, me visto con ropa deportiva y voy al parque; si no, me visto informalmente y voy al cine”. Una forma para representar este tipo de decisiones es por medio de un árbol de decisión.</a:t>
            </a:r>
          </a:p>
        </p:txBody>
      </p:sp>
      <p:pic>
        <p:nvPicPr>
          <p:cNvPr id="4" name="Imagen 3">
            <a:extLst>
              <a:ext uri="{FF2B5EF4-FFF2-40B4-BE49-F238E27FC236}">
                <a16:creationId xmlns:a16="http://schemas.microsoft.com/office/drawing/2014/main" id="{1A0BD202-F0B8-98B5-90BC-50E60D84413B}"/>
              </a:ext>
            </a:extLst>
          </p:cNvPr>
          <p:cNvPicPr>
            <a:picLocks noChangeAspect="1"/>
          </p:cNvPicPr>
          <p:nvPr/>
        </p:nvPicPr>
        <p:blipFill>
          <a:blip r:embed="rId3"/>
          <a:stretch>
            <a:fillRect/>
          </a:stretch>
        </p:blipFill>
        <p:spPr>
          <a:xfrm>
            <a:off x="2854831" y="2452915"/>
            <a:ext cx="3434338" cy="2492739"/>
          </a:xfrm>
          <a:prstGeom prst="rect">
            <a:avLst/>
          </a:prstGeom>
        </p:spPr>
      </p:pic>
    </p:spTree>
    <p:extLst>
      <p:ext uri="{BB962C8B-B14F-4D97-AF65-F5344CB8AC3E}">
        <p14:creationId xmlns:p14="http://schemas.microsoft.com/office/powerpoint/2010/main" val="223928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5" name="Imagen 4">
            <a:extLst>
              <a:ext uri="{FF2B5EF4-FFF2-40B4-BE49-F238E27FC236}">
                <a16:creationId xmlns:a16="http://schemas.microsoft.com/office/drawing/2014/main" id="{CDFAF40C-522F-27E5-6985-EC8FC7C63B75}"/>
              </a:ext>
            </a:extLst>
          </p:cNvPr>
          <p:cNvPicPr>
            <a:picLocks noChangeAspect="1"/>
          </p:cNvPicPr>
          <p:nvPr/>
        </p:nvPicPr>
        <p:blipFill>
          <a:blip r:embed="rId3"/>
          <a:stretch>
            <a:fillRect/>
          </a:stretch>
        </p:blipFill>
        <p:spPr>
          <a:xfrm>
            <a:off x="1808704" y="2520951"/>
            <a:ext cx="5526541" cy="2423176"/>
          </a:xfrm>
          <a:prstGeom prst="rect">
            <a:avLst/>
          </a:prstGeom>
        </p:spPr>
      </p:pic>
      <p:pic>
        <p:nvPicPr>
          <p:cNvPr id="3" name="Imagen 2">
            <a:extLst>
              <a:ext uri="{FF2B5EF4-FFF2-40B4-BE49-F238E27FC236}">
                <a16:creationId xmlns:a16="http://schemas.microsoft.com/office/drawing/2014/main" id="{3A3D20C4-22CA-7A77-A87F-6E1B3E4B61D8}"/>
              </a:ext>
            </a:extLst>
          </p:cNvPr>
          <p:cNvPicPr>
            <a:picLocks noChangeAspect="1"/>
          </p:cNvPicPr>
          <p:nvPr/>
        </p:nvPicPr>
        <p:blipFill>
          <a:blip r:embed="rId4"/>
          <a:stretch>
            <a:fillRect/>
          </a:stretch>
        </p:blipFill>
        <p:spPr>
          <a:xfrm>
            <a:off x="1808704" y="1003080"/>
            <a:ext cx="5526541" cy="1568669"/>
          </a:xfrm>
          <a:prstGeom prst="rect">
            <a:avLst/>
          </a:prstGeom>
        </p:spPr>
      </p:pic>
    </p:spTree>
    <p:extLst>
      <p:ext uri="{BB962C8B-B14F-4D97-AF65-F5344CB8AC3E}">
        <p14:creationId xmlns:p14="http://schemas.microsoft.com/office/powerpoint/2010/main" val="89953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B12B21AA-526F-764A-0DFB-23CAC9560F5F}"/>
              </a:ext>
            </a:extLst>
          </p:cNvPr>
          <p:cNvPicPr>
            <a:picLocks noChangeAspect="1"/>
          </p:cNvPicPr>
          <p:nvPr/>
        </p:nvPicPr>
        <p:blipFill>
          <a:blip r:embed="rId3"/>
          <a:stretch>
            <a:fillRect/>
          </a:stretch>
        </p:blipFill>
        <p:spPr>
          <a:xfrm>
            <a:off x="1867441" y="1235756"/>
            <a:ext cx="5409067" cy="3188574"/>
          </a:xfrm>
          <a:prstGeom prst="rect">
            <a:avLst/>
          </a:prstGeom>
        </p:spPr>
      </p:pic>
    </p:spTree>
    <p:extLst>
      <p:ext uri="{BB962C8B-B14F-4D97-AF65-F5344CB8AC3E}">
        <p14:creationId xmlns:p14="http://schemas.microsoft.com/office/powerpoint/2010/main" val="59286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Repaso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¿Qué es un algoritmo?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¿Qué es un pseudocódigo?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¿Qué es un diagrama de flujo?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CO" sz="1400" dirty="0">
                <a:solidFill>
                  <a:schemeClr val="dk1"/>
                </a:solidFill>
              </a:rPr>
              <a:t>¿Qué son operadores? ¿Qué tipos de operadores hay?</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tipos de programación hay?</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es la programación estructurada?</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es la programación orientada a objetos?</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son estructuras de control?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A768EB1A-2E7D-B697-1610-8BCB41908F37}"/>
              </a:ext>
            </a:extLst>
          </p:cNvPr>
          <p:cNvPicPr>
            <a:picLocks noChangeAspect="1"/>
          </p:cNvPicPr>
          <p:nvPr/>
        </p:nvPicPr>
        <p:blipFill>
          <a:blip r:embed="rId3"/>
          <a:stretch>
            <a:fillRect/>
          </a:stretch>
        </p:blipFill>
        <p:spPr>
          <a:xfrm>
            <a:off x="1320094" y="1278868"/>
            <a:ext cx="6503761" cy="3480584"/>
          </a:xfrm>
          <a:prstGeom prst="rect">
            <a:avLst/>
          </a:prstGeom>
        </p:spPr>
      </p:pic>
    </p:spTree>
    <p:extLst>
      <p:ext uri="{BB962C8B-B14F-4D97-AF65-F5344CB8AC3E}">
        <p14:creationId xmlns:p14="http://schemas.microsoft.com/office/powerpoint/2010/main" val="2143894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3" name="Imagen 2">
            <a:extLst>
              <a:ext uri="{FF2B5EF4-FFF2-40B4-BE49-F238E27FC236}">
                <a16:creationId xmlns:a16="http://schemas.microsoft.com/office/drawing/2014/main" id="{2E224D2D-CD1B-BDD1-8D4C-C694F2D7D2E2}"/>
              </a:ext>
            </a:extLst>
          </p:cNvPr>
          <p:cNvPicPr>
            <a:picLocks noChangeAspect="1"/>
          </p:cNvPicPr>
          <p:nvPr/>
        </p:nvPicPr>
        <p:blipFill>
          <a:blip r:embed="rId3"/>
          <a:stretch>
            <a:fillRect/>
          </a:stretch>
        </p:blipFill>
        <p:spPr>
          <a:xfrm>
            <a:off x="1790448" y="1391588"/>
            <a:ext cx="5563054" cy="3367864"/>
          </a:xfrm>
          <a:prstGeom prst="rect">
            <a:avLst/>
          </a:prstGeom>
        </p:spPr>
      </p:pic>
    </p:spTree>
    <p:extLst>
      <p:ext uri="{BB962C8B-B14F-4D97-AF65-F5344CB8AC3E}">
        <p14:creationId xmlns:p14="http://schemas.microsoft.com/office/powerpoint/2010/main" val="209849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3" name="Imagen 2">
            <a:extLst>
              <a:ext uri="{FF2B5EF4-FFF2-40B4-BE49-F238E27FC236}">
                <a16:creationId xmlns:a16="http://schemas.microsoft.com/office/drawing/2014/main" id="{6D4A25C5-0D11-D6A0-E09C-6088ACD6B5C2}"/>
              </a:ext>
            </a:extLst>
          </p:cNvPr>
          <p:cNvPicPr>
            <a:picLocks noChangeAspect="1"/>
          </p:cNvPicPr>
          <p:nvPr/>
        </p:nvPicPr>
        <p:blipFill>
          <a:blip r:embed="rId3"/>
          <a:stretch>
            <a:fillRect/>
          </a:stretch>
        </p:blipFill>
        <p:spPr>
          <a:xfrm>
            <a:off x="1921666" y="1284514"/>
            <a:ext cx="5300617" cy="3164114"/>
          </a:xfrm>
          <a:prstGeom prst="rect">
            <a:avLst/>
          </a:prstGeom>
        </p:spPr>
      </p:pic>
    </p:spTree>
    <p:extLst>
      <p:ext uri="{BB962C8B-B14F-4D97-AF65-F5344CB8AC3E}">
        <p14:creationId xmlns:p14="http://schemas.microsoft.com/office/powerpoint/2010/main" val="167913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89B01C30-037F-1CB4-97B6-0304E454DDC7}"/>
              </a:ext>
            </a:extLst>
          </p:cNvPr>
          <p:cNvPicPr>
            <a:picLocks noChangeAspect="1"/>
          </p:cNvPicPr>
          <p:nvPr/>
        </p:nvPicPr>
        <p:blipFill>
          <a:blip r:embed="rId3"/>
          <a:stretch>
            <a:fillRect/>
          </a:stretch>
        </p:blipFill>
        <p:spPr>
          <a:xfrm>
            <a:off x="1889780" y="1304925"/>
            <a:ext cx="5364389" cy="3141803"/>
          </a:xfrm>
          <a:prstGeom prst="rect">
            <a:avLst/>
          </a:prstGeom>
        </p:spPr>
      </p:pic>
    </p:spTree>
    <p:extLst>
      <p:ext uri="{BB962C8B-B14F-4D97-AF65-F5344CB8AC3E}">
        <p14:creationId xmlns:p14="http://schemas.microsoft.com/office/powerpoint/2010/main" val="371043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anidadas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Las estructuras de decisión se pueden usar cuantas veces sean necesarias en un algoritmo, incluso dentro de otra estructura de decisión.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 continuando con el ejemplo:</a:t>
            </a:r>
          </a:p>
        </p:txBody>
      </p:sp>
      <p:pic>
        <p:nvPicPr>
          <p:cNvPr id="4" name="Imagen 3">
            <a:extLst>
              <a:ext uri="{FF2B5EF4-FFF2-40B4-BE49-F238E27FC236}">
                <a16:creationId xmlns:a16="http://schemas.microsoft.com/office/drawing/2014/main" id="{8486A8F9-1A41-B81C-F00A-69B7A7635C7E}"/>
              </a:ext>
            </a:extLst>
          </p:cNvPr>
          <p:cNvPicPr>
            <a:picLocks noChangeAspect="1"/>
          </p:cNvPicPr>
          <p:nvPr/>
        </p:nvPicPr>
        <p:blipFill>
          <a:blip r:embed="rId3"/>
          <a:stretch>
            <a:fillRect/>
          </a:stretch>
        </p:blipFill>
        <p:spPr>
          <a:xfrm>
            <a:off x="2617710" y="2459882"/>
            <a:ext cx="3908579" cy="2299570"/>
          </a:xfrm>
          <a:prstGeom prst="rect">
            <a:avLst/>
          </a:prstGeom>
        </p:spPr>
      </p:pic>
    </p:spTree>
    <p:extLst>
      <p:ext uri="{BB962C8B-B14F-4D97-AF65-F5344CB8AC3E}">
        <p14:creationId xmlns:p14="http://schemas.microsoft.com/office/powerpoint/2010/main" val="377875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anidadas</a:t>
            </a:r>
            <a:endParaRPr dirty="0"/>
          </a:p>
        </p:txBody>
      </p:sp>
      <p:pic>
        <p:nvPicPr>
          <p:cNvPr id="6" name="Imagen 5">
            <a:extLst>
              <a:ext uri="{FF2B5EF4-FFF2-40B4-BE49-F238E27FC236}">
                <a16:creationId xmlns:a16="http://schemas.microsoft.com/office/drawing/2014/main" id="{878362AF-6722-66FB-CC70-BEE2792C2315}"/>
              </a:ext>
            </a:extLst>
          </p:cNvPr>
          <p:cNvPicPr>
            <a:picLocks noChangeAspect="1"/>
          </p:cNvPicPr>
          <p:nvPr/>
        </p:nvPicPr>
        <p:blipFill>
          <a:blip r:embed="rId3"/>
          <a:stretch>
            <a:fillRect/>
          </a:stretch>
        </p:blipFill>
        <p:spPr>
          <a:xfrm>
            <a:off x="2226294" y="1161143"/>
            <a:ext cx="4691362" cy="3907654"/>
          </a:xfrm>
          <a:prstGeom prst="rect">
            <a:avLst/>
          </a:prstGeom>
        </p:spPr>
      </p:pic>
    </p:spTree>
    <p:extLst>
      <p:ext uri="{BB962C8B-B14F-4D97-AF65-F5344CB8AC3E}">
        <p14:creationId xmlns:p14="http://schemas.microsoft.com/office/powerpoint/2010/main" val="354127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3" name="Imagen 2">
            <a:extLst>
              <a:ext uri="{FF2B5EF4-FFF2-40B4-BE49-F238E27FC236}">
                <a16:creationId xmlns:a16="http://schemas.microsoft.com/office/drawing/2014/main" id="{5DE7C5AB-09B8-74D3-C3EF-ECD61AE03416}"/>
              </a:ext>
            </a:extLst>
          </p:cNvPr>
          <p:cNvPicPr>
            <a:picLocks noChangeAspect="1"/>
          </p:cNvPicPr>
          <p:nvPr/>
        </p:nvPicPr>
        <p:blipFill>
          <a:blip r:embed="rId3"/>
          <a:stretch>
            <a:fillRect/>
          </a:stretch>
        </p:blipFill>
        <p:spPr>
          <a:xfrm>
            <a:off x="1927880" y="1118403"/>
            <a:ext cx="5288190" cy="3641049"/>
          </a:xfrm>
          <a:prstGeom prst="rect">
            <a:avLst/>
          </a:prstGeom>
        </p:spPr>
      </p:pic>
    </p:spTree>
    <p:extLst>
      <p:ext uri="{BB962C8B-B14F-4D97-AF65-F5344CB8AC3E}">
        <p14:creationId xmlns:p14="http://schemas.microsoft.com/office/powerpoint/2010/main" val="821516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4" name="Imagen 3">
            <a:extLst>
              <a:ext uri="{FF2B5EF4-FFF2-40B4-BE49-F238E27FC236}">
                <a16:creationId xmlns:a16="http://schemas.microsoft.com/office/drawing/2014/main" id="{FF1591D4-18AF-1117-4544-C56032A195BD}"/>
              </a:ext>
            </a:extLst>
          </p:cNvPr>
          <p:cNvPicPr>
            <a:picLocks noChangeAspect="1"/>
          </p:cNvPicPr>
          <p:nvPr/>
        </p:nvPicPr>
        <p:blipFill>
          <a:blip r:embed="rId3"/>
          <a:stretch>
            <a:fillRect/>
          </a:stretch>
        </p:blipFill>
        <p:spPr>
          <a:xfrm>
            <a:off x="2460095" y="1170137"/>
            <a:ext cx="4223760" cy="3589315"/>
          </a:xfrm>
          <a:prstGeom prst="rect">
            <a:avLst/>
          </a:prstGeom>
        </p:spPr>
      </p:pic>
    </p:spTree>
    <p:extLst>
      <p:ext uri="{BB962C8B-B14F-4D97-AF65-F5344CB8AC3E}">
        <p14:creationId xmlns:p14="http://schemas.microsoft.com/office/powerpoint/2010/main" val="171454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4" name="Imagen 3">
            <a:extLst>
              <a:ext uri="{FF2B5EF4-FFF2-40B4-BE49-F238E27FC236}">
                <a16:creationId xmlns:a16="http://schemas.microsoft.com/office/drawing/2014/main" id="{4862E7D7-DA18-D6C9-5492-F8DF0F93EE41}"/>
              </a:ext>
            </a:extLst>
          </p:cNvPr>
          <p:cNvPicPr>
            <a:picLocks noChangeAspect="1"/>
          </p:cNvPicPr>
          <p:nvPr/>
        </p:nvPicPr>
        <p:blipFill>
          <a:blip r:embed="rId3"/>
          <a:stretch>
            <a:fillRect/>
          </a:stretch>
        </p:blipFill>
        <p:spPr>
          <a:xfrm>
            <a:off x="1982718" y="956749"/>
            <a:ext cx="4766809" cy="1806480"/>
          </a:xfrm>
          <a:prstGeom prst="rect">
            <a:avLst/>
          </a:prstGeom>
        </p:spPr>
      </p:pic>
      <p:pic>
        <p:nvPicPr>
          <p:cNvPr id="6" name="Imagen 5">
            <a:extLst>
              <a:ext uri="{FF2B5EF4-FFF2-40B4-BE49-F238E27FC236}">
                <a16:creationId xmlns:a16="http://schemas.microsoft.com/office/drawing/2014/main" id="{782057CA-E004-B5D9-21E2-DAC29B389F9F}"/>
              </a:ext>
            </a:extLst>
          </p:cNvPr>
          <p:cNvPicPr>
            <a:picLocks noChangeAspect="1"/>
          </p:cNvPicPr>
          <p:nvPr/>
        </p:nvPicPr>
        <p:blipFill>
          <a:blip r:embed="rId4"/>
          <a:stretch>
            <a:fillRect/>
          </a:stretch>
        </p:blipFill>
        <p:spPr>
          <a:xfrm>
            <a:off x="1982717" y="2763229"/>
            <a:ext cx="4766809" cy="2087768"/>
          </a:xfrm>
          <a:prstGeom prst="rect">
            <a:avLst/>
          </a:prstGeom>
        </p:spPr>
      </p:pic>
    </p:spTree>
    <p:extLst>
      <p:ext uri="{BB962C8B-B14F-4D97-AF65-F5344CB8AC3E}">
        <p14:creationId xmlns:p14="http://schemas.microsoft.com/office/powerpoint/2010/main" val="134847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3" name="Imagen 2">
            <a:extLst>
              <a:ext uri="{FF2B5EF4-FFF2-40B4-BE49-F238E27FC236}">
                <a16:creationId xmlns:a16="http://schemas.microsoft.com/office/drawing/2014/main" id="{BB89FFE1-A74B-D21F-B679-208C3B17260E}"/>
              </a:ext>
            </a:extLst>
          </p:cNvPr>
          <p:cNvPicPr>
            <a:picLocks noChangeAspect="1"/>
          </p:cNvPicPr>
          <p:nvPr/>
        </p:nvPicPr>
        <p:blipFill>
          <a:blip r:embed="rId3"/>
          <a:stretch>
            <a:fillRect/>
          </a:stretch>
        </p:blipFill>
        <p:spPr>
          <a:xfrm>
            <a:off x="2397731" y="1146629"/>
            <a:ext cx="4348488" cy="3812448"/>
          </a:xfrm>
          <a:prstGeom prst="rect">
            <a:avLst/>
          </a:prstGeom>
        </p:spPr>
      </p:pic>
    </p:spTree>
    <p:extLst>
      <p:ext uri="{BB962C8B-B14F-4D97-AF65-F5344CB8AC3E}">
        <p14:creationId xmlns:p14="http://schemas.microsoft.com/office/powerpoint/2010/main" val="99886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Programación estructurada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Lenguajes estructurados son aquellos en los que las </a:t>
            </a:r>
            <a:r>
              <a:rPr lang="es-ES" sz="1400" b="1" dirty="0">
                <a:solidFill>
                  <a:schemeClr val="dk1"/>
                </a:solidFill>
              </a:rPr>
              <a:t>sentencias incluidas </a:t>
            </a:r>
            <a:r>
              <a:rPr lang="es-ES" sz="1400" dirty="0">
                <a:solidFill>
                  <a:schemeClr val="dk1"/>
                </a:solidFill>
              </a:rPr>
              <a:t>en el </a:t>
            </a:r>
            <a:r>
              <a:rPr lang="es-ES" sz="1400" b="1" dirty="0">
                <a:solidFill>
                  <a:schemeClr val="dk1"/>
                </a:solidFill>
              </a:rPr>
              <a:t>código </a:t>
            </a:r>
            <a:r>
              <a:rPr lang="es-ES" sz="1400" dirty="0">
                <a:solidFill>
                  <a:schemeClr val="dk1"/>
                </a:solidFill>
              </a:rPr>
              <a:t>se ejecutan de </a:t>
            </a:r>
            <a:r>
              <a:rPr lang="es-ES" sz="1400" b="1" dirty="0">
                <a:solidFill>
                  <a:schemeClr val="dk1"/>
                </a:solidFill>
              </a:rPr>
              <a:t>forma lineal y sencilla </a:t>
            </a:r>
            <a:r>
              <a:rPr lang="es-ES" sz="1400" dirty="0">
                <a:solidFill>
                  <a:schemeClr val="dk1"/>
                </a:solidFill>
              </a:rPr>
              <a:t>(una detrás de otra) a partir de un solo punto de entrada </a:t>
            </a:r>
            <a:r>
              <a:rPr lang="es-ES" sz="1400" b="1" dirty="0">
                <a:solidFill>
                  <a:schemeClr val="dk1"/>
                </a:solidFill>
              </a:rPr>
              <a:t>(inicio)</a:t>
            </a:r>
            <a:r>
              <a:rPr lang="es-ES" sz="1400" dirty="0">
                <a:solidFill>
                  <a:schemeClr val="dk1"/>
                </a:solidFill>
              </a:rPr>
              <a:t> y otro de salida </a:t>
            </a:r>
            <a:r>
              <a:rPr lang="es-ES" sz="1400" b="1" dirty="0">
                <a:solidFill>
                  <a:schemeClr val="dk1"/>
                </a:solidFill>
              </a:rPr>
              <a:t>(final)</a:t>
            </a:r>
            <a:r>
              <a:rPr lang="es-ES" sz="1400" dirty="0">
                <a:solidFill>
                  <a:schemeClr val="dk1"/>
                </a:solidFill>
              </a:rPr>
              <a:t>. Estos lenguajes se fundamentan en una teoría que demuestra que todo programa se puede escribir utilizando únicamente tres tipos de </a:t>
            </a:r>
            <a:r>
              <a:rPr lang="es-ES" sz="1400" b="1" dirty="0">
                <a:solidFill>
                  <a:schemeClr val="dk1"/>
                </a:solidFill>
              </a:rPr>
              <a:t>estructuras de control</a:t>
            </a:r>
            <a:r>
              <a:rPr lang="es-ES" sz="1400" dirty="0">
                <a:solidFill>
                  <a:schemeClr val="dk1"/>
                </a:solidFill>
              </a:rPr>
              <a:t>: secuenciales, condicionales y repetitivas.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b="1" dirty="0">
                <a:solidFill>
                  <a:schemeClr val="dk1"/>
                </a:solidFill>
              </a:rPr>
              <a:t>Las estructuras de control </a:t>
            </a:r>
            <a:r>
              <a:rPr lang="es-ES" sz="1400" dirty="0">
                <a:solidFill>
                  <a:schemeClr val="dk1"/>
                </a:solidFill>
              </a:rPr>
              <a:t>permiten modificar el flujo de ejecución de las instrucciones de un programa.</a:t>
            </a:r>
          </a:p>
        </p:txBody>
      </p:sp>
    </p:spTree>
    <p:extLst>
      <p:ext uri="{BB962C8B-B14F-4D97-AF65-F5344CB8AC3E}">
        <p14:creationId xmlns:p14="http://schemas.microsoft.com/office/powerpoint/2010/main" val="2252551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sp>
        <p:nvSpPr>
          <p:cNvPr id="3" name="CuadroTexto 2">
            <a:extLst>
              <a:ext uri="{FF2B5EF4-FFF2-40B4-BE49-F238E27FC236}">
                <a16:creationId xmlns:a16="http://schemas.microsoft.com/office/drawing/2014/main" id="{1B2FBB1B-47E5-4533-8BF0-F59A63387ACE}"/>
              </a:ext>
            </a:extLst>
          </p:cNvPr>
          <p:cNvSpPr txBox="1"/>
          <p:nvPr/>
        </p:nvSpPr>
        <p:spPr>
          <a:xfrm>
            <a:off x="713225" y="1341551"/>
            <a:ext cx="7661518" cy="2462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Las decisiones múltiples, también conocida como “estructura selectiva”, en realidad son una forma abreviada de reescribir un tipo especial de decisión anidada, la utilizada para seleccionar una opción entre un conjunto de valores; por lo anterior, toda decisión múltiple se puede reescribir como una decisión anidada, pero no toda decisión anidada se puede reescribir </a:t>
            </a:r>
            <a:r>
              <a:rPr lang="es-CO" dirty="0"/>
              <a:t>como una decisión múltiple.</a:t>
            </a:r>
          </a:p>
        </p:txBody>
      </p:sp>
    </p:spTree>
    <p:extLst>
      <p:ext uri="{BB962C8B-B14F-4D97-AF65-F5344CB8AC3E}">
        <p14:creationId xmlns:p14="http://schemas.microsoft.com/office/powerpoint/2010/main" val="4168909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pic>
        <p:nvPicPr>
          <p:cNvPr id="4" name="Imagen 3">
            <a:extLst>
              <a:ext uri="{FF2B5EF4-FFF2-40B4-BE49-F238E27FC236}">
                <a16:creationId xmlns:a16="http://schemas.microsoft.com/office/drawing/2014/main" id="{382F996E-6938-4399-2B58-1ABD6327F460}"/>
              </a:ext>
            </a:extLst>
          </p:cNvPr>
          <p:cNvPicPr>
            <a:picLocks noChangeAspect="1"/>
          </p:cNvPicPr>
          <p:nvPr/>
        </p:nvPicPr>
        <p:blipFill>
          <a:blip r:embed="rId3"/>
          <a:stretch>
            <a:fillRect/>
          </a:stretch>
        </p:blipFill>
        <p:spPr>
          <a:xfrm>
            <a:off x="2038299" y="956748"/>
            <a:ext cx="5067351" cy="4114800"/>
          </a:xfrm>
          <a:prstGeom prst="rect">
            <a:avLst/>
          </a:prstGeom>
        </p:spPr>
      </p:pic>
    </p:spTree>
    <p:extLst>
      <p:ext uri="{BB962C8B-B14F-4D97-AF65-F5344CB8AC3E}">
        <p14:creationId xmlns:p14="http://schemas.microsoft.com/office/powerpoint/2010/main" val="646450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pic>
        <p:nvPicPr>
          <p:cNvPr id="3" name="Imagen 2">
            <a:extLst>
              <a:ext uri="{FF2B5EF4-FFF2-40B4-BE49-F238E27FC236}">
                <a16:creationId xmlns:a16="http://schemas.microsoft.com/office/drawing/2014/main" id="{0CB3B235-7A31-0E40-C3DF-B99E41A991D1}"/>
              </a:ext>
            </a:extLst>
          </p:cNvPr>
          <p:cNvPicPr>
            <a:picLocks noChangeAspect="1"/>
          </p:cNvPicPr>
          <p:nvPr/>
        </p:nvPicPr>
        <p:blipFill>
          <a:blip r:embed="rId3"/>
          <a:stretch>
            <a:fillRect/>
          </a:stretch>
        </p:blipFill>
        <p:spPr>
          <a:xfrm>
            <a:off x="1018582" y="1474107"/>
            <a:ext cx="7106786" cy="3119664"/>
          </a:xfrm>
          <a:prstGeom prst="rect">
            <a:avLst/>
          </a:prstGeom>
        </p:spPr>
      </p:pic>
    </p:spTree>
    <p:extLst>
      <p:ext uri="{BB962C8B-B14F-4D97-AF65-F5344CB8AC3E}">
        <p14:creationId xmlns:p14="http://schemas.microsoft.com/office/powerpoint/2010/main" val="329244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múltiples</a:t>
            </a:r>
            <a:endParaRPr dirty="0"/>
          </a:p>
        </p:txBody>
      </p:sp>
      <p:pic>
        <p:nvPicPr>
          <p:cNvPr id="4" name="Imagen 3">
            <a:extLst>
              <a:ext uri="{FF2B5EF4-FFF2-40B4-BE49-F238E27FC236}">
                <a16:creationId xmlns:a16="http://schemas.microsoft.com/office/drawing/2014/main" id="{01DE7867-2604-AC9F-4C81-F19A3B62FDD2}"/>
              </a:ext>
            </a:extLst>
          </p:cNvPr>
          <p:cNvPicPr>
            <a:picLocks noChangeAspect="1"/>
          </p:cNvPicPr>
          <p:nvPr/>
        </p:nvPicPr>
        <p:blipFill>
          <a:blip r:embed="rId3"/>
          <a:stretch>
            <a:fillRect/>
          </a:stretch>
        </p:blipFill>
        <p:spPr>
          <a:xfrm>
            <a:off x="2127662" y="1006929"/>
            <a:ext cx="4888675" cy="4136571"/>
          </a:xfrm>
          <a:prstGeom prst="rect">
            <a:avLst/>
          </a:prstGeom>
        </p:spPr>
      </p:pic>
    </p:spTree>
    <p:extLst>
      <p:ext uri="{BB962C8B-B14F-4D97-AF65-F5344CB8AC3E}">
        <p14:creationId xmlns:p14="http://schemas.microsoft.com/office/powerpoint/2010/main" val="1311212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múltiples</a:t>
            </a:r>
            <a:endParaRPr dirty="0"/>
          </a:p>
        </p:txBody>
      </p:sp>
      <p:pic>
        <p:nvPicPr>
          <p:cNvPr id="3" name="Imagen 2">
            <a:extLst>
              <a:ext uri="{FF2B5EF4-FFF2-40B4-BE49-F238E27FC236}">
                <a16:creationId xmlns:a16="http://schemas.microsoft.com/office/drawing/2014/main" id="{492D0440-0A2C-E501-712F-EFFE2D5BCC55}"/>
              </a:ext>
            </a:extLst>
          </p:cNvPr>
          <p:cNvPicPr>
            <a:picLocks noChangeAspect="1"/>
          </p:cNvPicPr>
          <p:nvPr/>
        </p:nvPicPr>
        <p:blipFill>
          <a:blip r:embed="rId3"/>
          <a:stretch>
            <a:fillRect/>
          </a:stretch>
        </p:blipFill>
        <p:spPr>
          <a:xfrm>
            <a:off x="2710830" y="956748"/>
            <a:ext cx="3722340" cy="2807077"/>
          </a:xfrm>
          <a:prstGeom prst="rect">
            <a:avLst/>
          </a:prstGeom>
        </p:spPr>
      </p:pic>
      <p:pic>
        <p:nvPicPr>
          <p:cNvPr id="6" name="Imagen 5">
            <a:extLst>
              <a:ext uri="{FF2B5EF4-FFF2-40B4-BE49-F238E27FC236}">
                <a16:creationId xmlns:a16="http://schemas.microsoft.com/office/drawing/2014/main" id="{2011F5A9-D018-4D53-4FD2-284E5EA6E864}"/>
              </a:ext>
            </a:extLst>
          </p:cNvPr>
          <p:cNvPicPr>
            <a:picLocks noChangeAspect="1"/>
          </p:cNvPicPr>
          <p:nvPr/>
        </p:nvPicPr>
        <p:blipFill>
          <a:blip r:embed="rId4"/>
          <a:stretch>
            <a:fillRect/>
          </a:stretch>
        </p:blipFill>
        <p:spPr>
          <a:xfrm>
            <a:off x="2710831" y="3765479"/>
            <a:ext cx="3722340" cy="1156057"/>
          </a:xfrm>
          <a:prstGeom prst="rect">
            <a:avLst/>
          </a:prstGeom>
        </p:spPr>
      </p:pic>
    </p:spTree>
    <p:extLst>
      <p:ext uri="{BB962C8B-B14F-4D97-AF65-F5344CB8AC3E}">
        <p14:creationId xmlns:p14="http://schemas.microsoft.com/office/powerpoint/2010/main" val="425613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3" name="Imagen 2">
            <a:extLst>
              <a:ext uri="{FF2B5EF4-FFF2-40B4-BE49-F238E27FC236}">
                <a16:creationId xmlns:a16="http://schemas.microsoft.com/office/drawing/2014/main" id="{328E9FE2-D637-1820-06CD-BE77CB119EFA}"/>
              </a:ext>
            </a:extLst>
          </p:cNvPr>
          <p:cNvPicPr>
            <a:picLocks noChangeAspect="1"/>
          </p:cNvPicPr>
          <p:nvPr/>
        </p:nvPicPr>
        <p:blipFill>
          <a:blip r:embed="rId3"/>
          <a:stretch>
            <a:fillRect/>
          </a:stretch>
        </p:blipFill>
        <p:spPr>
          <a:xfrm>
            <a:off x="1289705" y="2183040"/>
            <a:ext cx="2790825" cy="1924050"/>
          </a:xfrm>
          <a:prstGeom prst="rect">
            <a:avLst/>
          </a:prstGeom>
        </p:spPr>
      </p:pic>
      <p:pic>
        <p:nvPicPr>
          <p:cNvPr id="5" name="Imagen 4">
            <a:extLst>
              <a:ext uri="{FF2B5EF4-FFF2-40B4-BE49-F238E27FC236}">
                <a16:creationId xmlns:a16="http://schemas.microsoft.com/office/drawing/2014/main" id="{D5D500B9-57DF-00C0-2A0C-F73822413F6B}"/>
              </a:ext>
            </a:extLst>
          </p:cNvPr>
          <p:cNvPicPr>
            <a:picLocks noChangeAspect="1"/>
          </p:cNvPicPr>
          <p:nvPr/>
        </p:nvPicPr>
        <p:blipFill>
          <a:blip r:embed="rId4"/>
          <a:stretch>
            <a:fillRect/>
          </a:stretch>
        </p:blipFill>
        <p:spPr>
          <a:xfrm>
            <a:off x="5063472" y="2183040"/>
            <a:ext cx="2895600" cy="1914525"/>
          </a:xfrm>
          <a:prstGeom prst="rect">
            <a:avLst/>
          </a:prstGeom>
        </p:spPr>
      </p:pic>
    </p:spTree>
    <p:extLst>
      <p:ext uri="{BB962C8B-B14F-4D97-AF65-F5344CB8AC3E}">
        <p14:creationId xmlns:p14="http://schemas.microsoft.com/office/powerpoint/2010/main" val="3567729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4" name="Imagen 3">
            <a:extLst>
              <a:ext uri="{FF2B5EF4-FFF2-40B4-BE49-F238E27FC236}">
                <a16:creationId xmlns:a16="http://schemas.microsoft.com/office/drawing/2014/main" id="{FE1C76DF-665F-E49D-4DA3-04940A67C7B9}"/>
              </a:ext>
            </a:extLst>
          </p:cNvPr>
          <p:cNvPicPr>
            <a:picLocks noChangeAspect="1"/>
          </p:cNvPicPr>
          <p:nvPr/>
        </p:nvPicPr>
        <p:blipFill>
          <a:blip r:embed="rId3"/>
          <a:stretch>
            <a:fillRect/>
          </a:stretch>
        </p:blipFill>
        <p:spPr>
          <a:xfrm>
            <a:off x="3100362" y="2208212"/>
            <a:ext cx="2943225" cy="1304925"/>
          </a:xfrm>
          <a:prstGeom prst="rect">
            <a:avLst/>
          </a:prstGeom>
        </p:spPr>
      </p:pic>
      <p:sp>
        <p:nvSpPr>
          <p:cNvPr id="6" name="Rectángulo 5">
            <a:extLst>
              <a:ext uri="{FF2B5EF4-FFF2-40B4-BE49-F238E27FC236}">
                <a16:creationId xmlns:a16="http://schemas.microsoft.com/office/drawing/2014/main" id="{3B8EEE3B-639F-59A2-3538-AE9A9CDA8028}"/>
              </a:ext>
            </a:extLst>
          </p:cNvPr>
          <p:cNvSpPr/>
          <p:nvPr/>
        </p:nvSpPr>
        <p:spPr>
          <a:xfrm>
            <a:off x="3374571" y="2571750"/>
            <a:ext cx="878115" cy="26579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CuadroTexto 7">
            <a:extLst>
              <a:ext uri="{FF2B5EF4-FFF2-40B4-BE49-F238E27FC236}">
                <a16:creationId xmlns:a16="http://schemas.microsoft.com/office/drawing/2014/main" id="{5FEE753E-C2BA-DEF0-A05D-156F17E1A1C3}"/>
              </a:ext>
            </a:extLst>
          </p:cNvPr>
          <p:cNvSpPr txBox="1"/>
          <p:nvPr/>
        </p:nvSpPr>
        <p:spPr>
          <a:xfrm>
            <a:off x="1378831" y="3805345"/>
            <a:ext cx="3193143" cy="830997"/>
          </a:xfrm>
          <a:prstGeom prst="rect">
            <a:avLst/>
          </a:prstGeom>
          <a:noFill/>
        </p:spPr>
        <p:txBody>
          <a:bodyPr wrap="square">
            <a:spAutoFit/>
          </a:bodyPr>
          <a:lstStyle/>
          <a:p>
            <a:pPr algn="just"/>
            <a:r>
              <a:rPr lang="es-ES" sz="1200" dirty="0">
                <a:latin typeface="Montserrat" panose="00000500000000000000" pitchFamily="2" charset="0"/>
              </a:rPr>
              <a:t>La verificación que realiza el código anterior se basa en el hecho de que las potencias pares de -1 siempre serán 1, y las impares -1, es decir:</a:t>
            </a:r>
            <a:endParaRPr lang="es-CO" sz="1200" dirty="0">
              <a:latin typeface="Montserrat" panose="00000500000000000000" pitchFamily="2" charset="0"/>
            </a:endParaRPr>
          </a:p>
        </p:txBody>
      </p:sp>
      <p:pic>
        <p:nvPicPr>
          <p:cNvPr id="10" name="Imagen 9">
            <a:extLst>
              <a:ext uri="{FF2B5EF4-FFF2-40B4-BE49-F238E27FC236}">
                <a16:creationId xmlns:a16="http://schemas.microsoft.com/office/drawing/2014/main" id="{59930C11-F74F-C1C3-0AB9-3F1834B29F28}"/>
              </a:ext>
            </a:extLst>
          </p:cNvPr>
          <p:cNvPicPr>
            <a:picLocks noChangeAspect="1"/>
          </p:cNvPicPr>
          <p:nvPr/>
        </p:nvPicPr>
        <p:blipFill>
          <a:blip r:embed="rId4"/>
          <a:stretch>
            <a:fillRect/>
          </a:stretch>
        </p:blipFill>
        <p:spPr>
          <a:xfrm>
            <a:off x="4571974" y="3845531"/>
            <a:ext cx="2423206" cy="750623"/>
          </a:xfrm>
          <a:prstGeom prst="rect">
            <a:avLst/>
          </a:prstGeom>
        </p:spPr>
      </p:pic>
    </p:spTree>
    <p:extLst>
      <p:ext uri="{BB962C8B-B14F-4D97-AF65-F5344CB8AC3E}">
        <p14:creationId xmlns:p14="http://schemas.microsoft.com/office/powerpoint/2010/main" val="421093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6" presetClass="entr" presetSubtype="1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3" name="Imagen 2">
            <a:extLst>
              <a:ext uri="{FF2B5EF4-FFF2-40B4-BE49-F238E27FC236}">
                <a16:creationId xmlns:a16="http://schemas.microsoft.com/office/drawing/2014/main" id="{90F7B063-DFE1-BC2F-BB4F-3DCA8F43D3D5}"/>
              </a:ext>
            </a:extLst>
          </p:cNvPr>
          <p:cNvPicPr>
            <a:picLocks noChangeAspect="1"/>
          </p:cNvPicPr>
          <p:nvPr/>
        </p:nvPicPr>
        <p:blipFill>
          <a:blip r:embed="rId3"/>
          <a:stretch>
            <a:fillRect/>
          </a:stretch>
        </p:blipFill>
        <p:spPr>
          <a:xfrm>
            <a:off x="1111452" y="2255837"/>
            <a:ext cx="2276475" cy="1209675"/>
          </a:xfrm>
          <a:prstGeom prst="rect">
            <a:avLst/>
          </a:prstGeom>
        </p:spPr>
      </p:pic>
      <p:pic>
        <p:nvPicPr>
          <p:cNvPr id="7" name="Imagen 6">
            <a:extLst>
              <a:ext uri="{FF2B5EF4-FFF2-40B4-BE49-F238E27FC236}">
                <a16:creationId xmlns:a16="http://schemas.microsoft.com/office/drawing/2014/main" id="{A79224E8-6C81-7603-6203-29AAF92B1D88}"/>
              </a:ext>
            </a:extLst>
          </p:cNvPr>
          <p:cNvPicPr>
            <a:picLocks noChangeAspect="1"/>
          </p:cNvPicPr>
          <p:nvPr/>
        </p:nvPicPr>
        <p:blipFill>
          <a:blip r:embed="rId4"/>
          <a:stretch>
            <a:fillRect/>
          </a:stretch>
        </p:blipFill>
        <p:spPr>
          <a:xfrm>
            <a:off x="4088266" y="2148287"/>
            <a:ext cx="4467906" cy="1424774"/>
          </a:xfrm>
          <a:prstGeom prst="rect">
            <a:avLst/>
          </a:prstGeom>
        </p:spPr>
      </p:pic>
    </p:spTree>
    <p:extLst>
      <p:ext uri="{BB962C8B-B14F-4D97-AF65-F5344CB8AC3E}">
        <p14:creationId xmlns:p14="http://schemas.microsoft.com/office/powerpoint/2010/main" val="9505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En la solución de algunos problemas, se requiere que el algoritmo ejecute la misma tarea de forma repetitiva; es ahí donde cobran protagonismo las estructuras de repetición. Estas estructuras también reciben el nombre de </a:t>
            </a:r>
            <a:r>
              <a:rPr lang="es-ES" sz="1400" b="1" dirty="0">
                <a:solidFill>
                  <a:schemeClr val="dk1"/>
                </a:solidFill>
              </a:rPr>
              <a:t>ciclos</a:t>
            </a:r>
            <a:r>
              <a:rPr lang="es-ES" sz="1400" dirty="0">
                <a:solidFill>
                  <a:schemeClr val="dk1"/>
                </a:solidFill>
              </a:rPr>
              <a:t> o de </a:t>
            </a:r>
            <a:r>
              <a:rPr lang="es-ES" sz="1400" b="1" dirty="0">
                <a:solidFill>
                  <a:schemeClr val="dk1"/>
                </a:solidFill>
              </a:rPr>
              <a:t>bucles</a:t>
            </a:r>
            <a:r>
              <a:rPr lang="es-ES" sz="1400" dirty="0">
                <a:solidFill>
                  <a:schemeClr val="dk1"/>
                </a:solidFill>
              </a:rPr>
              <a:t>, ellas permiten que una instrucción o un bloque de ellas se pueda ejecutar más de una vez. A cada ejecución de un ciclo se le denomina iteración.</a:t>
            </a:r>
          </a:p>
        </p:txBody>
      </p:sp>
    </p:spTree>
    <p:extLst>
      <p:ext uri="{BB962C8B-B14F-4D97-AF65-F5344CB8AC3E}">
        <p14:creationId xmlns:p14="http://schemas.microsoft.com/office/powerpoint/2010/main" val="89834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Contador</a:t>
            </a:r>
            <a:r>
              <a:rPr lang="es-ES" sz="1400" dirty="0">
                <a:solidFill>
                  <a:schemeClr val="dk1"/>
                </a:solidFill>
              </a:rPr>
              <a:t>: es una variable que tiene la función de llevar la cuenta de determinadas situaciones que se repiten dentro de los ciclos. Esta clase de variables se declaran de tipo </a:t>
            </a:r>
            <a:r>
              <a:rPr lang="es-ES" sz="1400" b="1" dirty="0">
                <a:solidFill>
                  <a:schemeClr val="dk1"/>
                </a:solidFill>
              </a:rPr>
              <a:t>Entero</a:t>
            </a:r>
            <a:r>
              <a:rPr lang="es-ES" sz="1400" dirty="0">
                <a:solidFill>
                  <a:schemeClr val="dk1"/>
                </a:solidFill>
              </a:rPr>
              <a:t>. Deben inicializarse antes de entrar al ciclo, es decir, se le debe asignar un valor inicial que corresponde al número desde el cual se requiere que inicie el conteo, generalmente se inicializan en 0; aunque todo depende del problema que se va a resolver.</a:t>
            </a:r>
          </a:p>
          <a:p>
            <a:pPr marL="285750" indent="-285750" algn="just">
              <a:buClr>
                <a:schemeClr val="dk1"/>
              </a:buClr>
              <a:buSzPts val="1100"/>
            </a:pPr>
            <a:endParaRPr lang="es-ES" sz="1400" dirty="0">
              <a:solidFill>
                <a:schemeClr val="dk1"/>
              </a:solidFill>
            </a:endParaRPr>
          </a:p>
        </p:txBody>
      </p:sp>
    </p:spTree>
    <p:extLst>
      <p:ext uri="{BB962C8B-B14F-4D97-AF65-F5344CB8AC3E}">
        <p14:creationId xmlns:p14="http://schemas.microsoft.com/office/powerpoint/2010/main" val="298124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control</a:t>
            </a:r>
            <a:endParaRPr dirty="0"/>
          </a:p>
        </p:txBody>
      </p:sp>
      <p:pic>
        <p:nvPicPr>
          <p:cNvPr id="6" name="Imagen 5">
            <a:extLst>
              <a:ext uri="{FF2B5EF4-FFF2-40B4-BE49-F238E27FC236}">
                <a16:creationId xmlns:a16="http://schemas.microsoft.com/office/drawing/2014/main" id="{F449B409-92E0-7E11-168A-D275E0DCFD10}"/>
              </a:ext>
            </a:extLst>
          </p:cNvPr>
          <p:cNvPicPr>
            <a:picLocks noChangeAspect="1"/>
          </p:cNvPicPr>
          <p:nvPr/>
        </p:nvPicPr>
        <p:blipFill>
          <a:blip r:embed="rId3"/>
          <a:stretch>
            <a:fillRect/>
          </a:stretch>
        </p:blipFill>
        <p:spPr>
          <a:xfrm>
            <a:off x="954289" y="1627323"/>
            <a:ext cx="7235371" cy="2597125"/>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pic>
        <p:nvPicPr>
          <p:cNvPr id="5" name="Imagen 4">
            <a:extLst>
              <a:ext uri="{FF2B5EF4-FFF2-40B4-BE49-F238E27FC236}">
                <a16:creationId xmlns:a16="http://schemas.microsoft.com/office/drawing/2014/main" id="{714CCF68-F65A-97FD-8646-B4515C3E833A}"/>
              </a:ext>
            </a:extLst>
          </p:cNvPr>
          <p:cNvPicPr>
            <a:picLocks noChangeAspect="1"/>
          </p:cNvPicPr>
          <p:nvPr/>
        </p:nvPicPr>
        <p:blipFill>
          <a:blip r:embed="rId3"/>
          <a:stretch>
            <a:fillRect/>
          </a:stretch>
        </p:blipFill>
        <p:spPr>
          <a:xfrm>
            <a:off x="1351189" y="1332367"/>
            <a:ext cx="6441621" cy="2135688"/>
          </a:xfrm>
          <a:prstGeom prst="rect">
            <a:avLst/>
          </a:prstGeom>
        </p:spPr>
      </p:pic>
    </p:spTree>
    <p:extLst>
      <p:ext uri="{BB962C8B-B14F-4D97-AF65-F5344CB8AC3E}">
        <p14:creationId xmlns:p14="http://schemas.microsoft.com/office/powerpoint/2010/main" val="258583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Acumulador</a:t>
            </a:r>
            <a:r>
              <a:rPr lang="es-ES" sz="1400" dirty="0">
                <a:solidFill>
                  <a:schemeClr val="dk1"/>
                </a:solidFill>
              </a:rPr>
              <a:t>: es una variable que funciona de forma similar a un contador, la diferencia radica en que aumentan o disminuyen en cantidades variables y no en forma constante como es el caso de los contadores. Esta clase de variables se declaran de tipo numérico, bien sea </a:t>
            </a:r>
            <a:r>
              <a:rPr lang="es-ES" sz="1400" b="1" dirty="0">
                <a:solidFill>
                  <a:schemeClr val="dk1"/>
                </a:solidFill>
              </a:rPr>
              <a:t>Entero</a:t>
            </a:r>
            <a:r>
              <a:rPr lang="es-ES" sz="1400" dirty="0">
                <a:solidFill>
                  <a:schemeClr val="dk1"/>
                </a:solidFill>
              </a:rPr>
              <a:t> o </a:t>
            </a:r>
            <a:r>
              <a:rPr lang="es-ES" sz="1400" b="1" dirty="0">
                <a:solidFill>
                  <a:schemeClr val="dk1"/>
                </a:solidFill>
              </a:rPr>
              <a:t>Real</a:t>
            </a:r>
            <a:r>
              <a:rPr lang="es-ES" sz="1400" dirty="0">
                <a:solidFill>
                  <a:schemeClr val="dk1"/>
                </a:solidFill>
              </a:rPr>
              <a:t>. Deben inicializarse antes de entrar al ciclo, es decir, se le debe asignar un valor inicial que dependerá del problema a resolver, generalmente se inicializan en 0.</a:t>
            </a:r>
          </a:p>
          <a:p>
            <a:pPr marL="285750" indent="-285750" algn="just">
              <a:buClr>
                <a:schemeClr val="dk1"/>
              </a:buClr>
              <a:buSzPts val="1100"/>
            </a:pPr>
            <a:endParaRPr lang="es-ES" sz="1400" dirty="0">
              <a:solidFill>
                <a:schemeClr val="dk1"/>
              </a:solidFill>
            </a:endParaRPr>
          </a:p>
        </p:txBody>
      </p:sp>
      <p:pic>
        <p:nvPicPr>
          <p:cNvPr id="3" name="Imagen 2">
            <a:extLst>
              <a:ext uri="{FF2B5EF4-FFF2-40B4-BE49-F238E27FC236}">
                <a16:creationId xmlns:a16="http://schemas.microsoft.com/office/drawing/2014/main" id="{FC50AB07-540B-7B81-32E4-2DD5F64D10E3}"/>
              </a:ext>
            </a:extLst>
          </p:cNvPr>
          <p:cNvPicPr>
            <a:picLocks noChangeAspect="1"/>
          </p:cNvPicPr>
          <p:nvPr/>
        </p:nvPicPr>
        <p:blipFill>
          <a:blip r:embed="rId3"/>
          <a:stretch>
            <a:fillRect/>
          </a:stretch>
        </p:blipFill>
        <p:spPr>
          <a:xfrm>
            <a:off x="1385606" y="2860675"/>
            <a:ext cx="6372738" cy="1605189"/>
          </a:xfrm>
          <a:prstGeom prst="rect">
            <a:avLst/>
          </a:prstGeom>
        </p:spPr>
      </p:pic>
    </p:spTree>
    <p:extLst>
      <p:ext uri="{BB962C8B-B14F-4D97-AF65-F5344CB8AC3E}">
        <p14:creationId xmlns:p14="http://schemas.microsoft.com/office/powerpoint/2010/main" val="2353552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Bandera</a:t>
            </a:r>
            <a:r>
              <a:rPr lang="es-ES" sz="1400" dirty="0">
                <a:solidFill>
                  <a:schemeClr val="dk1"/>
                </a:solidFill>
              </a:rPr>
              <a:t>: Es una variable que se usa para controlar diferentes acciones dentro de un algoritmo. Algunos textos se refieren a esta variable como interruptor, conmutador o centinela.</a:t>
            </a:r>
          </a:p>
          <a:p>
            <a:pPr marL="285750" indent="-285750" algn="just">
              <a:buClr>
                <a:schemeClr val="dk1"/>
              </a:buClr>
              <a:buSzPts val="1100"/>
            </a:pPr>
            <a:endParaRPr lang="es-ES" sz="1400" dirty="0">
              <a:solidFill>
                <a:schemeClr val="dk1"/>
              </a:solidFill>
            </a:endParaRPr>
          </a:p>
          <a:p>
            <a:pPr marL="0" indent="0" algn="just">
              <a:buClr>
                <a:schemeClr val="dk1"/>
              </a:buClr>
              <a:buSzPts val="1100"/>
              <a:buNone/>
            </a:pPr>
            <a:r>
              <a:rPr lang="es-ES" sz="1400" dirty="0">
                <a:solidFill>
                  <a:schemeClr val="dk1"/>
                </a:solidFill>
              </a:rPr>
              <a:t>Es fundamental darle un valor inicial a la variable bandera, el cual cambiará dependiendo de ciertas condiciones que estarán dadas por la solución del problema</a:t>
            </a:r>
          </a:p>
        </p:txBody>
      </p:sp>
    </p:spTree>
    <p:extLst>
      <p:ext uri="{BB962C8B-B14F-4D97-AF65-F5344CB8AC3E}">
        <p14:creationId xmlns:p14="http://schemas.microsoft.com/office/powerpoint/2010/main" val="921455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5" name="Imagen 4">
            <a:extLst>
              <a:ext uri="{FF2B5EF4-FFF2-40B4-BE49-F238E27FC236}">
                <a16:creationId xmlns:a16="http://schemas.microsoft.com/office/drawing/2014/main" id="{9F56EAF0-F398-D000-C54E-007E99BB4DBD}"/>
              </a:ext>
            </a:extLst>
          </p:cNvPr>
          <p:cNvPicPr>
            <a:picLocks noChangeAspect="1"/>
          </p:cNvPicPr>
          <p:nvPr/>
        </p:nvPicPr>
        <p:blipFill>
          <a:blip r:embed="rId3"/>
          <a:stretch>
            <a:fillRect/>
          </a:stretch>
        </p:blipFill>
        <p:spPr>
          <a:xfrm>
            <a:off x="1098663" y="1591403"/>
            <a:ext cx="6946674" cy="1960693"/>
          </a:xfrm>
          <a:prstGeom prst="rect">
            <a:avLst/>
          </a:prstGeom>
        </p:spPr>
      </p:pic>
      <p:sp>
        <p:nvSpPr>
          <p:cNvPr id="7" name="CuadroTexto 6">
            <a:extLst>
              <a:ext uri="{FF2B5EF4-FFF2-40B4-BE49-F238E27FC236}">
                <a16:creationId xmlns:a16="http://schemas.microsoft.com/office/drawing/2014/main" id="{43F05B6E-EED9-B3C6-A0ED-CAC4253BE833}"/>
              </a:ext>
            </a:extLst>
          </p:cNvPr>
          <p:cNvSpPr txBox="1"/>
          <p:nvPr/>
        </p:nvSpPr>
        <p:spPr>
          <a:xfrm>
            <a:off x="1098662" y="3817419"/>
            <a:ext cx="6946673" cy="738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5750" indent="-285750" algn="just">
              <a:buClr>
                <a:schemeClr val="dk1"/>
              </a:buClr>
              <a:buSzPts val="1100"/>
              <a:buFont typeface="Barlow"/>
              <a:buChar char="●"/>
              <a:defRPr b="1">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Este ciclo itera mientras el valor de la condición sea verdadero.</a:t>
            </a:r>
            <a:endParaRPr lang="es-CO" dirty="0"/>
          </a:p>
        </p:txBody>
      </p:sp>
    </p:spTree>
    <p:extLst>
      <p:ext uri="{BB962C8B-B14F-4D97-AF65-F5344CB8AC3E}">
        <p14:creationId xmlns:p14="http://schemas.microsoft.com/office/powerpoint/2010/main" val="2955409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B969ED74-55D9-2DF8-FD43-3810F4AF1C5D}"/>
              </a:ext>
            </a:extLst>
          </p:cNvPr>
          <p:cNvPicPr>
            <a:picLocks noChangeAspect="1"/>
          </p:cNvPicPr>
          <p:nvPr/>
        </p:nvPicPr>
        <p:blipFill>
          <a:blip r:embed="rId3"/>
          <a:stretch>
            <a:fillRect/>
          </a:stretch>
        </p:blipFill>
        <p:spPr>
          <a:xfrm>
            <a:off x="3098329" y="956748"/>
            <a:ext cx="2947292" cy="4064000"/>
          </a:xfrm>
          <a:prstGeom prst="rect">
            <a:avLst/>
          </a:prstGeom>
        </p:spPr>
      </p:pic>
    </p:spTree>
    <p:extLst>
      <p:ext uri="{BB962C8B-B14F-4D97-AF65-F5344CB8AC3E}">
        <p14:creationId xmlns:p14="http://schemas.microsoft.com/office/powerpoint/2010/main" val="570432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87BCE094-1AC6-7531-D1F9-5A6972800CD0}"/>
              </a:ext>
            </a:extLst>
          </p:cNvPr>
          <p:cNvPicPr>
            <a:picLocks noChangeAspect="1"/>
          </p:cNvPicPr>
          <p:nvPr/>
        </p:nvPicPr>
        <p:blipFill>
          <a:blip r:embed="rId3"/>
          <a:stretch>
            <a:fillRect/>
          </a:stretch>
        </p:blipFill>
        <p:spPr>
          <a:xfrm>
            <a:off x="1287437" y="1120778"/>
            <a:ext cx="6569075" cy="1450972"/>
          </a:xfrm>
          <a:prstGeom prst="rect">
            <a:avLst/>
          </a:prstGeom>
        </p:spPr>
      </p:pic>
    </p:spTree>
    <p:extLst>
      <p:ext uri="{BB962C8B-B14F-4D97-AF65-F5344CB8AC3E}">
        <p14:creationId xmlns:p14="http://schemas.microsoft.com/office/powerpoint/2010/main" val="166263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87BCE094-1AC6-7531-D1F9-5A6972800CD0}"/>
              </a:ext>
            </a:extLst>
          </p:cNvPr>
          <p:cNvPicPr>
            <a:picLocks noChangeAspect="1"/>
          </p:cNvPicPr>
          <p:nvPr/>
        </p:nvPicPr>
        <p:blipFill>
          <a:blip r:embed="rId3"/>
          <a:stretch>
            <a:fillRect/>
          </a:stretch>
        </p:blipFill>
        <p:spPr>
          <a:xfrm>
            <a:off x="1287437" y="1120778"/>
            <a:ext cx="6569075" cy="1450972"/>
          </a:xfrm>
          <a:prstGeom prst="rect">
            <a:avLst/>
          </a:prstGeom>
        </p:spPr>
      </p:pic>
      <p:pic>
        <p:nvPicPr>
          <p:cNvPr id="6" name="Imagen 5">
            <a:extLst>
              <a:ext uri="{FF2B5EF4-FFF2-40B4-BE49-F238E27FC236}">
                <a16:creationId xmlns:a16="http://schemas.microsoft.com/office/drawing/2014/main" id="{21AE1AC8-FFFB-E649-4E65-FE066DA282EA}"/>
              </a:ext>
            </a:extLst>
          </p:cNvPr>
          <p:cNvPicPr>
            <a:picLocks noChangeAspect="1"/>
          </p:cNvPicPr>
          <p:nvPr/>
        </p:nvPicPr>
        <p:blipFill>
          <a:blip r:embed="rId4"/>
          <a:stretch>
            <a:fillRect/>
          </a:stretch>
        </p:blipFill>
        <p:spPr>
          <a:xfrm>
            <a:off x="1287437" y="2701155"/>
            <a:ext cx="6601916" cy="1450971"/>
          </a:xfrm>
          <a:prstGeom prst="rect">
            <a:avLst/>
          </a:prstGeom>
        </p:spPr>
      </p:pic>
    </p:spTree>
    <p:extLst>
      <p:ext uri="{BB962C8B-B14F-4D97-AF65-F5344CB8AC3E}">
        <p14:creationId xmlns:p14="http://schemas.microsoft.com/office/powerpoint/2010/main" val="35736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3D700F39-453F-A060-0264-B869996AB291}"/>
              </a:ext>
            </a:extLst>
          </p:cNvPr>
          <p:cNvPicPr>
            <a:picLocks noChangeAspect="1"/>
          </p:cNvPicPr>
          <p:nvPr/>
        </p:nvPicPr>
        <p:blipFill>
          <a:blip r:embed="rId3"/>
          <a:stretch>
            <a:fillRect/>
          </a:stretch>
        </p:blipFill>
        <p:spPr>
          <a:xfrm>
            <a:off x="1449727" y="1991655"/>
            <a:ext cx="6244545" cy="1160189"/>
          </a:xfrm>
          <a:prstGeom prst="rect">
            <a:avLst/>
          </a:prstGeom>
        </p:spPr>
      </p:pic>
    </p:spTree>
    <p:extLst>
      <p:ext uri="{BB962C8B-B14F-4D97-AF65-F5344CB8AC3E}">
        <p14:creationId xmlns:p14="http://schemas.microsoft.com/office/powerpoint/2010/main" val="1741533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5A8060C5-4E4F-4D64-F2F1-B1B413B322F3}"/>
              </a:ext>
            </a:extLst>
          </p:cNvPr>
          <p:cNvPicPr>
            <a:picLocks noChangeAspect="1"/>
          </p:cNvPicPr>
          <p:nvPr/>
        </p:nvPicPr>
        <p:blipFill>
          <a:blip r:embed="rId3"/>
          <a:stretch>
            <a:fillRect/>
          </a:stretch>
        </p:blipFill>
        <p:spPr>
          <a:xfrm>
            <a:off x="3488053" y="1045028"/>
            <a:ext cx="2167893" cy="4020457"/>
          </a:xfrm>
          <a:prstGeom prst="rect">
            <a:avLst/>
          </a:prstGeom>
        </p:spPr>
      </p:pic>
    </p:spTree>
    <p:extLst>
      <p:ext uri="{BB962C8B-B14F-4D97-AF65-F5344CB8AC3E}">
        <p14:creationId xmlns:p14="http://schemas.microsoft.com/office/powerpoint/2010/main" val="147242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4E60FF3D-B6F0-45C0-FE00-E6492AB854FE}"/>
              </a:ext>
            </a:extLst>
          </p:cNvPr>
          <p:cNvPicPr>
            <a:picLocks noChangeAspect="1"/>
          </p:cNvPicPr>
          <p:nvPr/>
        </p:nvPicPr>
        <p:blipFill>
          <a:blip r:embed="rId3"/>
          <a:stretch>
            <a:fillRect/>
          </a:stretch>
        </p:blipFill>
        <p:spPr>
          <a:xfrm>
            <a:off x="480997" y="956748"/>
            <a:ext cx="4371475" cy="3945145"/>
          </a:xfrm>
          <a:prstGeom prst="rect">
            <a:avLst/>
          </a:prstGeom>
        </p:spPr>
      </p:pic>
      <p:pic>
        <p:nvPicPr>
          <p:cNvPr id="6" name="Imagen 5">
            <a:extLst>
              <a:ext uri="{FF2B5EF4-FFF2-40B4-BE49-F238E27FC236}">
                <a16:creationId xmlns:a16="http://schemas.microsoft.com/office/drawing/2014/main" id="{F28B22F1-B19F-527E-EBCA-BBE30BF7DEB7}"/>
              </a:ext>
            </a:extLst>
          </p:cNvPr>
          <p:cNvPicPr>
            <a:picLocks noChangeAspect="1"/>
          </p:cNvPicPr>
          <p:nvPr/>
        </p:nvPicPr>
        <p:blipFill>
          <a:blip r:embed="rId4"/>
          <a:stretch>
            <a:fillRect/>
          </a:stretch>
        </p:blipFill>
        <p:spPr>
          <a:xfrm>
            <a:off x="4852472" y="4329194"/>
            <a:ext cx="4095052" cy="572699"/>
          </a:xfrm>
          <a:prstGeom prst="rect">
            <a:avLst/>
          </a:prstGeom>
        </p:spPr>
      </p:pic>
    </p:spTree>
    <p:extLst>
      <p:ext uri="{BB962C8B-B14F-4D97-AF65-F5344CB8AC3E}">
        <p14:creationId xmlns:p14="http://schemas.microsoft.com/office/powerpoint/2010/main" val="2683753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Un algoritmo secuencial es aquel en el que una acción sigue a otra acción en la secuencia de instrucciones. “La secuenciación es una estructura que permite controlar la ejecución de un conjunto de acciones en orden secuencial; esto es, ejecuta la primera acción, luego la que sigue y así sucesivamente hasta la última”</a:t>
            </a:r>
          </a:p>
        </p:txBody>
      </p:sp>
    </p:spTree>
    <p:extLst>
      <p:ext uri="{BB962C8B-B14F-4D97-AF65-F5344CB8AC3E}">
        <p14:creationId xmlns:p14="http://schemas.microsoft.com/office/powerpoint/2010/main" val="1937748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2B2678B5-AA0C-A2FA-0F00-036F1FEC25D1}"/>
              </a:ext>
            </a:extLst>
          </p:cNvPr>
          <p:cNvPicPr>
            <a:picLocks noChangeAspect="1"/>
          </p:cNvPicPr>
          <p:nvPr/>
        </p:nvPicPr>
        <p:blipFill>
          <a:blip r:embed="rId3"/>
          <a:stretch>
            <a:fillRect/>
          </a:stretch>
        </p:blipFill>
        <p:spPr>
          <a:xfrm>
            <a:off x="1493270" y="1676200"/>
            <a:ext cx="6157459" cy="1791099"/>
          </a:xfrm>
          <a:prstGeom prst="rect">
            <a:avLst/>
          </a:prstGeom>
        </p:spPr>
      </p:pic>
    </p:spTree>
    <p:extLst>
      <p:ext uri="{BB962C8B-B14F-4D97-AF65-F5344CB8AC3E}">
        <p14:creationId xmlns:p14="http://schemas.microsoft.com/office/powerpoint/2010/main" val="3962888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F4B70E51-F081-C1CA-A92D-902387663143}"/>
              </a:ext>
            </a:extLst>
          </p:cNvPr>
          <p:cNvPicPr>
            <a:picLocks noChangeAspect="1"/>
          </p:cNvPicPr>
          <p:nvPr/>
        </p:nvPicPr>
        <p:blipFill>
          <a:blip r:embed="rId3"/>
          <a:stretch>
            <a:fillRect/>
          </a:stretch>
        </p:blipFill>
        <p:spPr>
          <a:xfrm>
            <a:off x="1933323" y="1266892"/>
            <a:ext cx="5277304" cy="3492560"/>
          </a:xfrm>
          <a:prstGeom prst="rect">
            <a:avLst/>
          </a:prstGeom>
        </p:spPr>
      </p:pic>
    </p:spTree>
    <p:extLst>
      <p:ext uri="{BB962C8B-B14F-4D97-AF65-F5344CB8AC3E}">
        <p14:creationId xmlns:p14="http://schemas.microsoft.com/office/powerpoint/2010/main" val="1315371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1F7A548E-C14B-2CA2-9C61-94DE32EFBBE1}"/>
              </a:ext>
            </a:extLst>
          </p:cNvPr>
          <p:cNvPicPr>
            <a:picLocks noChangeAspect="1"/>
          </p:cNvPicPr>
          <p:nvPr/>
        </p:nvPicPr>
        <p:blipFill>
          <a:blip r:embed="rId3"/>
          <a:stretch>
            <a:fillRect/>
          </a:stretch>
        </p:blipFill>
        <p:spPr>
          <a:xfrm>
            <a:off x="2084738" y="1032555"/>
            <a:ext cx="4974524" cy="3902302"/>
          </a:xfrm>
          <a:prstGeom prst="rect">
            <a:avLst/>
          </a:prstGeom>
        </p:spPr>
      </p:pic>
    </p:spTree>
    <p:extLst>
      <p:ext uri="{BB962C8B-B14F-4D97-AF65-F5344CB8AC3E}">
        <p14:creationId xmlns:p14="http://schemas.microsoft.com/office/powerpoint/2010/main" val="1723740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236B2D2F-00CD-0613-D2BA-94ABAED6BDA7}"/>
              </a:ext>
            </a:extLst>
          </p:cNvPr>
          <p:cNvPicPr>
            <a:picLocks noChangeAspect="1"/>
          </p:cNvPicPr>
          <p:nvPr/>
        </p:nvPicPr>
        <p:blipFill>
          <a:blip r:embed="rId3"/>
          <a:stretch>
            <a:fillRect/>
          </a:stretch>
        </p:blipFill>
        <p:spPr>
          <a:xfrm>
            <a:off x="839566" y="0"/>
            <a:ext cx="2675154" cy="5143500"/>
          </a:xfrm>
          <a:prstGeom prst="rect">
            <a:avLst/>
          </a:prstGeom>
        </p:spPr>
      </p:pic>
      <p:pic>
        <p:nvPicPr>
          <p:cNvPr id="8" name="Imagen 7">
            <a:extLst>
              <a:ext uri="{FF2B5EF4-FFF2-40B4-BE49-F238E27FC236}">
                <a16:creationId xmlns:a16="http://schemas.microsoft.com/office/drawing/2014/main" id="{0CAA9460-E32D-46AA-AA5C-11EE7845B31F}"/>
              </a:ext>
            </a:extLst>
          </p:cNvPr>
          <p:cNvPicPr>
            <a:picLocks noChangeAspect="1"/>
          </p:cNvPicPr>
          <p:nvPr/>
        </p:nvPicPr>
        <p:blipFill>
          <a:blip r:embed="rId4"/>
          <a:stretch>
            <a:fillRect/>
          </a:stretch>
        </p:blipFill>
        <p:spPr>
          <a:xfrm>
            <a:off x="4318000" y="1029465"/>
            <a:ext cx="3918857" cy="3084569"/>
          </a:xfrm>
          <a:prstGeom prst="rect">
            <a:avLst/>
          </a:prstGeom>
        </p:spPr>
      </p:pic>
    </p:spTree>
    <p:extLst>
      <p:ext uri="{BB962C8B-B14F-4D97-AF65-F5344CB8AC3E}">
        <p14:creationId xmlns:p14="http://schemas.microsoft.com/office/powerpoint/2010/main" val="30077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sp>
        <p:nvSpPr>
          <p:cNvPr id="7" name="CuadroTexto 6">
            <a:extLst>
              <a:ext uri="{FF2B5EF4-FFF2-40B4-BE49-F238E27FC236}">
                <a16:creationId xmlns:a16="http://schemas.microsoft.com/office/drawing/2014/main" id="{43F05B6E-EED9-B3C6-A0ED-CAC4253BE833}"/>
              </a:ext>
            </a:extLst>
          </p:cNvPr>
          <p:cNvSpPr txBox="1"/>
          <p:nvPr/>
        </p:nvSpPr>
        <p:spPr>
          <a:xfrm>
            <a:off x="713225" y="1037932"/>
            <a:ext cx="7717500" cy="1248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5750" indent="-285750" algn="just">
              <a:buClr>
                <a:schemeClr val="dk1"/>
              </a:buClr>
              <a:buSzPts val="1100"/>
              <a:buFont typeface="Barlow"/>
              <a:buChar char="●"/>
              <a:defRPr b="1">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0" indent="0">
              <a:buNone/>
            </a:pPr>
            <a:r>
              <a:rPr lang="es-ES" b="0" dirty="0"/>
              <a:t>Esta estructura de repetición permite que una instrucción o un conjunto de ellas se ejecuten una o más veces. </a:t>
            </a:r>
          </a:p>
          <a:p>
            <a:pPr marL="0" indent="0">
              <a:buNone/>
            </a:pPr>
            <a:endParaRPr lang="es-ES" b="0" dirty="0"/>
          </a:p>
          <a:p>
            <a:pPr marL="0" indent="0">
              <a:buNone/>
            </a:pPr>
            <a:r>
              <a:rPr lang="es-ES" b="0" dirty="0"/>
              <a:t>El Haga-</a:t>
            </a:r>
            <a:r>
              <a:rPr lang="es-ES" b="0" dirty="0" err="1"/>
              <a:t>MientrasQue</a:t>
            </a:r>
            <a:r>
              <a:rPr lang="es-ES" b="0" dirty="0"/>
              <a:t> es un ciclo condicionado al final, lo cual garantiza que sus instrucciones se ejecuten por lo menos una vez.</a:t>
            </a:r>
            <a:endParaRPr lang="es-CO" b="0" dirty="0"/>
          </a:p>
        </p:txBody>
      </p:sp>
      <p:pic>
        <p:nvPicPr>
          <p:cNvPr id="3" name="Imagen 2">
            <a:extLst>
              <a:ext uri="{FF2B5EF4-FFF2-40B4-BE49-F238E27FC236}">
                <a16:creationId xmlns:a16="http://schemas.microsoft.com/office/drawing/2014/main" id="{FED50277-052C-439C-1C95-9BDFA25C3F16}"/>
              </a:ext>
            </a:extLst>
          </p:cNvPr>
          <p:cNvPicPr>
            <a:picLocks noChangeAspect="1"/>
          </p:cNvPicPr>
          <p:nvPr/>
        </p:nvPicPr>
        <p:blipFill>
          <a:blip r:embed="rId3"/>
          <a:stretch>
            <a:fillRect/>
          </a:stretch>
        </p:blipFill>
        <p:spPr>
          <a:xfrm>
            <a:off x="1272809" y="2571750"/>
            <a:ext cx="6598331" cy="1869648"/>
          </a:xfrm>
          <a:prstGeom prst="rect">
            <a:avLst/>
          </a:prstGeom>
        </p:spPr>
      </p:pic>
    </p:spTree>
    <p:extLst>
      <p:ext uri="{BB962C8B-B14F-4D97-AF65-F5344CB8AC3E}">
        <p14:creationId xmlns:p14="http://schemas.microsoft.com/office/powerpoint/2010/main" val="84332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77513604-6EE2-6C23-8540-1C79F91173CC}"/>
              </a:ext>
            </a:extLst>
          </p:cNvPr>
          <p:cNvPicPr>
            <a:picLocks noChangeAspect="1"/>
          </p:cNvPicPr>
          <p:nvPr/>
        </p:nvPicPr>
        <p:blipFill>
          <a:blip r:embed="rId3"/>
          <a:stretch>
            <a:fillRect/>
          </a:stretch>
        </p:blipFill>
        <p:spPr>
          <a:xfrm>
            <a:off x="3126141" y="1043829"/>
            <a:ext cx="2891667" cy="4049486"/>
          </a:xfrm>
          <a:prstGeom prst="rect">
            <a:avLst/>
          </a:prstGeom>
        </p:spPr>
      </p:pic>
    </p:spTree>
    <p:extLst>
      <p:ext uri="{BB962C8B-B14F-4D97-AF65-F5344CB8AC3E}">
        <p14:creationId xmlns:p14="http://schemas.microsoft.com/office/powerpoint/2010/main" val="4225134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051F7AD6-073B-65C5-BCCF-EFB671C3C011}"/>
              </a:ext>
            </a:extLst>
          </p:cNvPr>
          <p:cNvPicPr>
            <a:picLocks noChangeAspect="1"/>
          </p:cNvPicPr>
          <p:nvPr/>
        </p:nvPicPr>
        <p:blipFill>
          <a:blip r:embed="rId3"/>
          <a:stretch>
            <a:fillRect/>
          </a:stretch>
        </p:blipFill>
        <p:spPr>
          <a:xfrm>
            <a:off x="1126646" y="1257694"/>
            <a:ext cx="6890657" cy="1495998"/>
          </a:xfrm>
          <a:prstGeom prst="rect">
            <a:avLst/>
          </a:prstGeom>
        </p:spPr>
      </p:pic>
    </p:spTree>
    <p:extLst>
      <p:ext uri="{BB962C8B-B14F-4D97-AF65-F5344CB8AC3E}">
        <p14:creationId xmlns:p14="http://schemas.microsoft.com/office/powerpoint/2010/main" val="1218397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051F7AD6-073B-65C5-BCCF-EFB671C3C011}"/>
              </a:ext>
            </a:extLst>
          </p:cNvPr>
          <p:cNvPicPr>
            <a:picLocks noChangeAspect="1"/>
          </p:cNvPicPr>
          <p:nvPr/>
        </p:nvPicPr>
        <p:blipFill>
          <a:blip r:embed="rId3"/>
          <a:stretch>
            <a:fillRect/>
          </a:stretch>
        </p:blipFill>
        <p:spPr>
          <a:xfrm>
            <a:off x="1126646" y="1257694"/>
            <a:ext cx="6890657" cy="1495998"/>
          </a:xfrm>
          <a:prstGeom prst="rect">
            <a:avLst/>
          </a:prstGeom>
        </p:spPr>
      </p:pic>
      <p:pic>
        <p:nvPicPr>
          <p:cNvPr id="4" name="Imagen 3">
            <a:extLst>
              <a:ext uri="{FF2B5EF4-FFF2-40B4-BE49-F238E27FC236}">
                <a16:creationId xmlns:a16="http://schemas.microsoft.com/office/drawing/2014/main" id="{C06759F4-8698-18B3-66A3-C3967FA813D5}"/>
              </a:ext>
            </a:extLst>
          </p:cNvPr>
          <p:cNvPicPr>
            <a:picLocks noChangeAspect="1"/>
          </p:cNvPicPr>
          <p:nvPr/>
        </p:nvPicPr>
        <p:blipFill>
          <a:blip r:embed="rId4"/>
          <a:stretch>
            <a:fillRect/>
          </a:stretch>
        </p:blipFill>
        <p:spPr>
          <a:xfrm>
            <a:off x="1126646" y="2918052"/>
            <a:ext cx="6940824" cy="1495998"/>
          </a:xfrm>
          <a:prstGeom prst="rect">
            <a:avLst/>
          </a:prstGeom>
        </p:spPr>
      </p:pic>
    </p:spTree>
    <p:extLst>
      <p:ext uri="{BB962C8B-B14F-4D97-AF65-F5344CB8AC3E}">
        <p14:creationId xmlns:p14="http://schemas.microsoft.com/office/powerpoint/2010/main" val="807772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5" name="Imagen 4">
            <a:extLst>
              <a:ext uri="{FF2B5EF4-FFF2-40B4-BE49-F238E27FC236}">
                <a16:creationId xmlns:a16="http://schemas.microsoft.com/office/drawing/2014/main" id="{D0554552-81B5-3F36-E62E-637993A4B3F7}"/>
              </a:ext>
            </a:extLst>
          </p:cNvPr>
          <p:cNvPicPr>
            <a:picLocks noChangeAspect="1"/>
          </p:cNvPicPr>
          <p:nvPr/>
        </p:nvPicPr>
        <p:blipFill>
          <a:blip r:embed="rId3"/>
          <a:stretch>
            <a:fillRect/>
          </a:stretch>
        </p:blipFill>
        <p:spPr>
          <a:xfrm>
            <a:off x="2023551" y="1124857"/>
            <a:ext cx="5096847" cy="3505200"/>
          </a:xfrm>
          <a:prstGeom prst="rect">
            <a:avLst/>
          </a:prstGeom>
        </p:spPr>
      </p:pic>
    </p:spTree>
    <p:extLst>
      <p:ext uri="{BB962C8B-B14F-4D97-AF65-F5344CB8AC3E}">
        <p14:creationId xmlns:p14="http://schemas.microsoft.com/office/powerpoint/2010/main" val="136581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28CD00D4-6A5E-E8A3-DC95-150A255BEC33}"/>
              </a:ext>
            </a:extLst>
          </p:cNvPr>
          <p:cNvPicPr>
            <a:picLocks noChangeAspect="1"/>
          </p:cNvPicPr>
          <p:nvPr/>
        </p:nvPicPr>
        <p:blipFill>
          <a:blip r:embed="rId3"/>
          <a:stretch>
            <a:fillRect/>
          </a:stretch>
        </p:blipFill>
        <p:spPr>
          <a:xfrm>
            <a:off x="1981880" y="2339376"/>
            <a:ext cx="5180239" cy="464748"/>
          </a:xfrm>
          <a:prstGeom prst="rect">
            <a:avLst/>
          </a:prstGeom>
        </p:spPr>
      </p:pic>
    </p:spTree>
    <p:extLst>
      <p:ext uri="{BB962C8B-B14F-4D97-AF65-F5344CB8AC3E}">
        <p14:creationId xmlns:p14="http://schemas.microsoft.com/office/powerpoint/2010/main" val="274283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5" name="Imagen 4">
            <a:extLst>
              <a:ext uri="{FF2B5EF4-FFF2-40B4-BE49-F238E27FC236}">
                <a16:creationId xmlns:a16="http://schemas.microsoft.com/office/drawing/2014/main" id="{B291DE61-BE7E-6AF7-0328-667F7052839D}"/>
              </a:ext>
            </a:extLst>
          </p:cNvPr>
          <p:cNvPicPr>
            <a:picLocks noChangeAspect="1"/>
          </p:cNvPicPr>
          <p:nvPr/>
        </p:nvPicPr>
        <p:blipFill>
          <a:blip r:embed="rId3"/>
          <a:stretch>
            <a:fillRect/>
          </a:stretch>
        </p:blipFill>
        <p:spPr>
          <a:xfrm>
            <a:off x="1428409" y="1947779"/>
            <a:ext cx="6287181" cy="1247941"/>
          </a:xfrm>
          <a:prstGeom prst="rect">
            <a:avLst/>
          </a:prstGeom>
        </p:spPr>
      </p:pic>
    </p:spTree>
    <p:extLst>
      <p:ext uri="{BB962C8B-B14F-4D97-AF65-F5344CB8AC3E}">
        <p14:creationId xmlns:p14="http://schemas.microsoft.com/office/powerpoint/2010/main" val="712897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EBD1A6F0-C7A3-51FB-7F8E-5B4A926CEE44}"/>
              </a:ext>
            </a:extLst>
          </p:cNvPr>
          <p:cNvPicPr>
            <a:picLocks noChangeAspect="1"/>
          </p:cNvPicPr>
          <p:nvPr/>
        </p:nvPicPr>
        <p:blipFill>
          <a:blip r:embed="rId3"/>
          <a:stretch>
            <a:fillRect/>
          </a:stretch>
        </p:blipFill>
        <p:spPr>
          <a:xfrm>
            <a:off x="429362" y="1108327"/>
            <a:ext cx="5409635" cy="1514223"/>
          </a:xfrm>
          <a:prstGeom prst="rect">
            <a:avLst/>
          </a:prstGeom>
        </p:spPr>
      </p:pic>
      <p:pic>
        <p:nvPicPr>
          <p:cNvPr id="6" name="Imagen 5">
            <a:extLst>
              <a:ext uri="{FF2B5EF4-FFF2-40B4-BE49-F238E27FC236}">
                <a16:creationId xmlns:a16="http://schemas.microsoft.com/office/drawing/2014/main" id="{C994C1E4-55DB-2FAF-8448-2B580AC4BBF2}"/>
              </a:ext>
            </a:extLst>
          </p:cNvPr>
          <p:cNvPicPr>
            <a:picLocks noChangeAspect="1"/>
          </p:cNvPicPr>
          <p:nvPr/>
        </p:nvPicPr>
        <p:blipFill>
          <a:blip r:embed="rId4"/>
          <a:stretch>
            <a:fillRect/>
          </a:stretch>
        </p:blipFill>
        <p:spPr>
          <a:xfrm>
            <a:off x="429362" y="2622550"/>
            <a:ext cx="5409634" cy="2364476"/>
          </a:xfrm>
          <a:prstGeom prst="rect">
            <a:avLst/>
          </a:prstGeom>
        </p:spPr>
      </p:pic>
      <p:pic>
        <p:nvPicPr>
          <p:cNvPr id="8" name="Imagen 7">
            <a:extLst>
              <a:ext uri="{FF2B5EF4-FFF2-40B4-BE49-F238E27FC236}">
                <a16:creationId xmlns:a16="http://schemas.microsoft.com/office/drawing/2014/main" id="{3BB730FF-5D65-5B96-9EBE-1BFA8D2B68D8}"/>
              </a:ext>
            </a:extLst>
          </p:cNvPr>
          <p:cNvPicPr>
            <a:picLocks noChangeAspect="1"/>
          </p:cNvPicPr>
          <p:nvPr/>
        </p:nvPicPr>
        <p:blipFill>
          <a:blip r:embed="rId5"/>
          <a:stretch>
            <a:fillRect/>
          </a:stretch>
        </p:blipFill>
        <p:spPr>
          <a:xfrm>
            <a:off x="5838996" y="4554721"/>
            <a:ext cx="3250293" cy="432305"/>
          </a:xfrm>
          <a:prstGeom prst="rect">
            <a:avLst/>
          </a:prstGeom>
        </p:spPr>
      </p:pic>
    </p:spTree>
    <p:extLst>
      <p:ext uri="{BB962C8B-B14F-4D97-AF65-F5344CB8AC3E}">
        <p14:creationId xmlns:p14="http://schemas.microsoft.com/office/powerpoint/2010/main" val="138906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A5F17E70-E94D-8FFC-398D-37AFD2987EC0}"/>
              </a:ext>
            </a:extLst>
          </p:cNvPr>
          <p:cNvPicPr>
            <a:picLocks noChangeAspect="1"/>
          </p:cNvPicPr>
          <p:nvPr/>
        </p:nvPicPr>
        <p:blipFill>
          <a:blip r:embed="rId3"/>
          <a:stretch>
            <a:fillRect/>
          </a:stretch>
        </p:blipFill>
        <p:spPr>
          <a:xfrm>
            <a:off x="3656888" y="956748"/>
            <a:ext cx="1830223" cy="3993680"/>
          </a:xfrm>
          <a:prstGeom prst="rect">
            <a:avLst/>
          </a:prstGeom>
        </p:spPr>
      </p:pic>
    </p:spTree>
    <p:extLst>
      <p:ext uri="{BB962C8B-B14F-4D97-AF65-F5344CB8AC3E}">
        <p14:creationId xmlns:p14="http://schemas.microsoft.com/office/powerpoint/2010/main" val="3164444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9581EA9A-9E90-9838-F496-044EFB1F73E8}"/>
              </a:ext>
            </a:extLst>
          </p:cNvPr>
          <p:cNvPicPr>
            <a:picLocks noChangeAspect="1"/>
          </p:cNvPicPr>
          <p:nvPr/>
        </p:nvPicPr>
        <p:blipFill>
          <a:blip r:embed="rId3"/>
          <a:stretch>
            <a:fillRect/>
          </a:stretch>
        </p:blipFill>
        <p:spPr>
          <a:xfrm>
            <a:off x="1499263" y="1072249"/>
            <a:ext cx="6145473" cy="1209529"/>
          </a:xfrm>
          <a:prstGeom prst="rect">
            <a:avLst/>
          </a:prstGeom>
        </p:spPr>
      </p:pic>
      <p:pic>
        <p:nvPicPr>
          <p:cNvPr id="6" name="Imagen 5">
            <a:extLst>
              <a:ext uri="{FF2B5EF4-FFF2-40B4-BE49-F238E27FC236}">
                <a16:creationId xmlns:a16="http://schemas.microsoft.com/office/drawing/2014/main" id="{9BF61580-04B6-0166-CBC4-F5AFA0FBC35D}"/>
              </a:ext>
            </a:extLst>
          </p:cNvPr>
          <p:cNvPicPr>
            <a:picLocks noChangeAspect="1"/>
          </p:cNvPicPr>
          <p:nvPr/>
        </p:nvPicPr>
        <p:blipFill>
          <a:blip r:embed="rId4"/>
          <a:stretch>
            <a:fillRect/>
          </a:stretch>
        </p:blipFill>
        <p:spPr>
          <a:xfrm>
            <a:off x="1550748" y="2352655"/>
            <a:ext cx="6042504" cy="2306163"/>
          </a:xfrm>
          <a:prstGeom prst="rect">
            <a:avLst/>
          </a:prstGeom>
        </p:spPr>
      </p:pic>
    </p:spTree>
    <p:extLst>
      <p:ext uri="{BB962C8B-B14F-4D97-AF65-F5344CB8AC3E}">
        <p14:creationId xmlns:p14="http://schemas.microsoft.com/office/powerpoint/2010/main" val="1910929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C332A024-3F74-4C5B-2623-2FD945C6DE8E}"/>
              </a:ext>
            </a:extLst>
          </p:cNvPr>
          <p:cNvPicPr>
            <a:picLocks noChangeAspect="1"/>
          </p:cNvPicPr>
          <p:nvPr/>
        </p:nvPicPr>
        <p:blipFill>
          <a:blip r:embed="rId3"/>
          <a:stretch>
            <a:fillRect/>
          </a:stretch>
        </p:blipFill>
        <p:spPr>
          <a:xfrm>
            <a:off x="2898524" y="956748"/>
            <a:ext cx="3346952" cy="4158837"/>
          </a:xfrm>
          <a:prstGeom prst="rect">
            <a:avLst/>
          </a:prstGeom>
        </p:spPr>
      </p:pic>
    </p:spTree>
    <p:extLst>
      <p:ext uri="{BB962C8B-B14F-4D97-AF65-F5344CB8AC3E}">
        <p14:creationId xmlns:p14="http://schemas.microsoft.com/office/powerpoint/2010/main" val="244069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D8F231F7-0731-4FA6-73B3-A557CCAC5055}"/>
              </a:ext>
            </a:extLst>
          </p:cNvPr>
          <p:cNvPicPr>
            <a:picLocks noChangeAspect="1"/>
          </p:cNvPicPr>
          <p:nvPr/>
        </p:nvPicPr>
        <p:blipFill>
          <a:blip r:embed="rId3"/>
          <a:stretch>
            <a:fillRect/>
          </a:stretch>
        </p:blipFill>
        <p:spPr>
          <a:xfrm>
            <a:off x="2144914" y="1112157"/>
            <a:ext cx="4854121" cy="3775427"/>
          </a:xfrm>
          <a:prstGeom prst="rect">
            <a:avLst/>
          </a:prstGeom>
        </p:spPr>
      </p:pic>
    </p:spTree>
    <p:extLst>
      <p:ext uri="{BB962C8B-B14F-4D97-AF65-F5344CB8AC3E}">
        <p14:creationId xmlns:p14="http://schemas.microsoft.com/office/powerpoint/2010/main" val="302619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while</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El ciclo </a:t>
            </a:r>
            <a:r>
              <a:rPr lang="es-ES" sz="1400" dirty="0" err="1">
                <a:solidFill>
                  <a:schemeClr val="dk1"/>
                </a:solidFill>
              </a:rPr>
              <a:t>while</a:t>
            </a:r>
            <a:r>
              <a:rPr lang="es-ES" sz="1400" dirty="0">
                <a:solidFill>
                  <a:schemeClr val="dk1"/>
                </a:solidFill>
              </a:rPr>
              <a:t> ejecuta un bloque de instrucciones mientras haya una condición que se cumpla. La sintaxis de </a:t>
            </a:r>
            <a:r>
              <a:rPr lang="es-ES" sz="1400" dirty="0" err="1">
                <a:solidFill>
                  <a:schemeClr val="dk1"/>
                </a:solidFill>
              </a:rPr>
              <a:t>while</a:t>
            </a:r>
            <a:r>
              <a:rPr lang="es-ES" sz="1400" dirty="0">
                <a:solidFill>
                  <a:schemeClr val="dk1"/>
                </a:solidFill>
              </a:rPr>
              <a:t> es:</a:t>
            </a:r>
            <a:endParaRPr sz="1400" b="1" dirty="0">
              <a:solidFill>
                <a:schemeClr val="dk1"/>
              </a:solidFill>
            </a:endParaRPr>
          </a:p>
        </p:txBody>
      </p:sp>
      <p:pic>
        <p:nvPicPr>
          <p:cNvPr id="3" name="Imagen 2">
            <a:extLst>
              <a:ext uri="{FF2B5EF4-FFF2-40B4-BE49-F238E27FC236}">
                <a16:creationId xmlns:a16="http://schemas.microsoft.com/office/drawing/2014/main" id="{D8200893-DBC1-FCA8-350F-C6D16511F051}"/>
              </a:ext>
            </a:extLst>
          </p:cNvPr>
          <p:cNvPicPr>
            <a:picLocks noChangeAspect="1"/>
          </p:cNvPicPr>
          <p:nvPr/>
        </p:nvPicPr>
        <p:blipFill>
          <a:blip r:embed="rId3"/>
          <a:stretch>
            <a:fillRect/>
          </a:stretch>
        </p:blipFill>
        <p:spPr>
          <a:xfrm>
            <a:off x="1443944" y="2481262"/>
            <a:ext cx="1800225" cy="523875"/>
          </a:xfrm>
          <a:prstGeom prst="rect">
            <a:avLst/>
          </a:prstGeom>
        </p:spPr>
      </p:pic>
      <p:pic>
        <p:nvPicPr>
          <p:cNvPr id="5" name="Imagen 4">
            <a:extLst>
              <a:ext uri="{FF2B5EF4-FFF2-40B4-BE49-F238E27FC236}">
                <a16:creationId xmlns:a16="http://schemas.microsoft.com/office/drawing/2014/main" id="{E8C66177-32A9-8436-1A44-509FFCCACB54}"/>
              </a:ext>
            </a:extLst>
          </p:cNvPr>
          <p:cNvPicPr>
            <a:picLocks noChangeAspect="1"/>
          </p:cNvPicPr>
          <p:nvPr/>
        </p:nvPicPr>
        <p:blipFill>
          <a:blip r:embed="rId4"/>
          <a:stretch>
            <a:fillRect/>
          </a:stretch>
        </p:blipFill>
        <p:spPr>
          <a:xfrm>
            <a:off x="5176610" y="2276474"/>
            <a:ext cx="1809750" cy="933450"/>
          </a:xfrm>
          <a:prstGeom prst="rect">
            <a:avLst/>
          </a:prstGeom>
        </p:spPr>
      </p:pic>
      <p:pic>
        <p:nvPicPr>
          <p:cNvPr id="8" name="Imagen 7">
            <a:extLst>
              <a:ext uri="{FF2B5EF4-FFF2-40B4-BE49-F238E27FC236}">
                <a16:creationId xmlns:a16="http://schemas.microsoft.com/office/drawing/2014/main" id="{1AA60DDE-47A1-DD64-EB7C-76B93084446B}"/>
              </a:ext>
            </a:extLst>
          </p:cNvPr>
          <p:cNvPicPr>
            <a:picLocks noChangeAspect="1"/>
          </p:cNvPicPr>
          <p:nvPr/>
        </p:nvPicPr>
        <p:blipFill>
          <a:blip r:embed="rId5"/>
          <a:stretch>
            <a:fillRect/>
          </a:stretch>
        </p:blipFill>
        <p:spPr>
          <a:xfrm>
            <a:off x="2963408" y="3640253"/>
            <a:ext cx="2752725" cy="1095375"/>
          </a:xfrm>
          <a:prstGeom prst="rect">
            <a:avLst/>
          </a:prstGeom>
        </p:spPr>
      </p:pic>
    </p:spTree>
    <p:extLst>
      <p:ext uri="{BB962C8B-B14F-4D97-AF65-F5344CB8AC3E}">
        <p14:creationId xmlns:p14="http://schemas.microsoft.com/office/powerpoint/2010/main" val="1792618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sp>
        <p:nvSpPr>
          <p:cNvPr id="4" name="CuadroTexto 3">
            <a:extLst>
              <a:ext uri="{FF2B5EF4-FFF2-40B4-BE49-F238E27FC236}">
                <a16:creationId xmlns:a16="http://schemas.microsoft.com/office/drawing/2014/main" id="{9CAEF14F-F881-E7CE-B987-AF0B64579E29}"/>
              </a:ext>
            </a:extLst>
          </p:cNvPr>
          <p:cNvSpPr txBox="1"/>
          <p:nvPr/>
        </p:nvSpPr>
        <p:spPr>
          <a:xfrm>
            <a:off x="713225" y="1031074"/>
            <a:ext cx="7717500" cy="3185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Igual que las dos estructuras anteriores, </a:t>
            </a:r>
            <a:r>
              <a:rPr lang="es-ES" b="1" dirty="0"/>
              <a:t>Mientras-</a:t>
            </a:r>
            <a:r>
              <a:rPr lang="es-ES" b="1" dirty="0" err="1"/>
              <a:t>FinMientras</a:t>
            </a:r>
            <a:r>
              <a:rPr lang="es-ES" dirty="0"/>
              <a:t> y </a:t>
            </a:r>
            <a:r>
              <a:rPr lang="es-ES" b="1" dirty="0"/>
              <a:t>Haga-</a:t>
            </a:r>
            <a:r>
              <a:rPr lang="es-ES" b="1" dirty="0" err="1"/>
              <a:t>MientrasQue</a:t>
            </a:r>
            <a:r>
              <a:rPr lang="es-ES" dirty="0"/>
              <a:t>, esta estructura también se usa para lograr que una instrucción o un conjunto de ellas se ejecuten repetidas veces.</a:t>
            </a:r>
          </a:p>
          <a:p>
            <a:endParaRPr lang="es-ES" dirty="0"/>
          </a:p>
          <a:p>
            <a:r>
              <a:rPr lang="es-ES" dirty="0"/>
              <a:t>De manera similar al Mientras-</a:t>
            </a:r>
            <a:r>
              <a:rPr lang="es-ES" dirty="0" err="1"/>
              <a:t>FinMientras</a:t>
            </a:r>
            <a:r>
              <a:rPr lang="es-ES" dirty="0"/>
              <a:t>, el Para-</a:t>
            </a:r>
            <a:r>
              <a:rPr lang="es-ES" dirty="0" err="1"/>
              <a:t>FinPara</a:t>
            </a:r>
            <a:r>
              <a:rPr lang="es-ES" dirty="0"/>
              <a:t> es un ciclo condicionado al inicio, lo cual implica que su ejecución está  determinada por la evaluación de su condición. Puede suceder que el cuerpo del ciclo no llegue a ejecutarse cuando al evaluar por primera vez su condición resulte falsa.</a:t>
            </a:r>
          </a:p>
          <a:p>
            <a:endParaRPr lang="es-ES" dirty="0"/>
          </a:p>
        </p:txBody>
      </p:sp>
    </p:spTree>
    <p:extLst>
      <p:ext uri="{BB962C8B-B14F-4D97-AF65-F5344CB8AC3E}">
        <p14:creationId xmlns:p14="http://schemas.microsoft.com/office/powerpoint/2010/main" val="235554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sp>
        <p:nvSpPr>
          <p:cNvPr id="4" name="CuadroTexto 3">
            <a:extLst>
              <a:ext uri="{FF2B5EF4-FFF2-40B4-BE49-F238E27FC236}">
                <a16:creationId xmlns:a16="http://schemas.microsoft.com/office/drawing/2014/main" id="{9CAEF14F-F881-E7CE-B987-AF0B64579E29}"/>
              </a:ext>
            </a:extLst>
          </p:cNvPr>
          <p:cNvSpPr txBox="1"/>
          <p:nvPr/>
        </p:nvSpPr>
        <p:spPr>
          <a:xfrm>
            <a:off x="713225" y="1031074"/>
            <a:ext cx="7717500" cy="3185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Este ciclo es muy útil cuando se conoce de antemano el número de iteraciones que se deben hacer. La cantidad de ejecuciones que realice no dependerá de ninguna de las instrucciones del cuerpo del ciclo, es decir, no habrá una instrucción modificadora de condición dentro de ellas.</a:t>
            </a:r>
            <a:endParaRPr lang="es-CO" dirty="0"/>
          </a:p>
        </p:txBody>
      </p:sp>
    </p:spTree>
    <p:extLst>
      <p:ext uri="{BB962C8B-B14F-4D97-AF65-F5344CB8AC3E}">
        <p14:creationId xmlns:p14="http://schemas.microsoft.com/office/powerpoint/2010/main" val="366565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11A1B2B7-29B3-A1AF-A27E-3B1F504801FA}"/>
              </a:ext>
            </a:extLst>
          </p:cNvPr>
          <p:cNvPicPr>
            <a:picLocks noChangeAspect="1"/>
          </p:cNvPicPr>
          <p:nvPr/>
        </p:nvPicPr>
        <p:blipFill>
          <a:blip r:embed="rId3"/>
          <a:stretch>
            <a:fillRect/>
          </a:stretch>
        </p:blipFill>
        <p:spPr>
          <a:xfrm>
            <a:off x="1919943" y="1174070"/>
            <a:ext cx="5304064" cy="3528288"/>
          </a:xfrm>
          <a:prstGeom prst="rect">
            <a:avLst/>
          </a:prstGeom>
        </p:spPr>
      </p:pic>
    </p:spTree>
    <p:extLst>
      <p:ext uri="{BB962C8B-B14F-4D97-AF65-F5344CB8AC3E}">
        <p14:creationId xmlns:p14="http://schemas.microsoft.com/office/powerpoint/2010/main" val="112345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D2644F34-FABA-F09A-E137-0B8B25D722D8}"/>
              </a:ext>
            </a:extLst>
          </p:cNvPr>
          <p:cNvPicPr>
            <a:picLocks noChangeAspect="1"/>
          </p:cNvPicPr>
          <p:nvPr/>
        </p:nvPicPr>
        <p:blipFill>
          <a:blip r:embed="rId3"/>
          <a:stretch>
            <a:fillRect/>
          </a:stretch>
        </p:blipFill>
        <p:spPr>
          <a:xfrm>
            <a:off x="3423338" y="956748"/>
            <a:ext cx="2297323" cy="4100285"/>
          </a:xfrm>
          <a:prstGeom prst="rect">
            <a:avLst/>
          </a:prstGeom>
        </p:spPr>
      </p:pic>
      <p:pic>
        <p:nvPicPr>
          <p:cNvPr id="6" name="Imagen 5">
            <a:extLst>
              <a:ext uri="{FF2B5EF4-FFF2-40B4-BE49-F238E27FC236}">
                <a16:creationId xmlns:a16="http://schemas.microsoft.com/office/drawing/2014/main" id="{FE972AF2-6E56-F8D6-B5B3-FAAAD0E1422C}"/>
              </a:ext>
            </a:extLst>
          </p:cNvPr>
          <p:cNvPicPr>
            <a:picLocks noChangeAspect="1"/>
          </p:cNvPicPr>
          <p:nvPr/>
        </p:nvPicPr>
        <p:blipFill>
          <a:blip r:embed="rId4"/>
          <a:stretch>
            <a:fillRect/>
          </a:stretch>
        </p:blipFill>
        <p:spPr>
          <a:xfrm>
            <a:off x="5614081" y="4625917"/>
            <a:ext cx="3450092" cy="267069"/>
          </a:xfrm>
          <a:prstGeom prst="rect">
            <a:avLst/>
          </a:prstGeom>
        </p:spPr>
      </p:pic>
    </p:spTree>
    <p:extLst>
      <p:ext uri="{BB962C8B-B14F-4D97-AF65-F5344CB8AC3E}">
        <p14:creationId xmlns:p14="http://schemas.microsoft.com/office/powerpoint/2010/main" val="76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3" name="Imagen 2">
            <a:extLst>
              <a:ext uri="{FF2B5EF4-FFF2-40B4-BE49-F238E27FC236}">
                <a16:creationId xmlns:a16="http://schemas.microsoft.com/office/drawing/2014/main" id="{FA081916-DC16-A3AB-D16E-E278B7494BCA}"/>
              </a:ext>
            </a:extLst>
          </p:cNvPr>
          <p:cNvPicPr>
            <a:picLocks noChangeAspect="1"/>
          </p:cNvPicPr>
          <p:nvPr/>
        </p:nvPicPr>
        <p:blipFill>
          <a:blip r:embed="rId3"/>
          <a:stretch>
            <a:fillRect/>
          </a:stretch>
        </p:blipFill>
        <p:spPr>
          <a:xfrm>
            <a:off x="2481237" y="956748"/>
            <a:ext cx="4181476" cy="1976438"/>
          </a:xfrm>
          <a:prstGeom prst="rect">
            <a:avLst/>
          </a:prstGeom>
        </p:spPr>
      </p:pic>
      <p:pic>
        <p:nvPicPr>
          <p:cNvPr id="6" name="Imagen 5">
            <a:extLst>
              <a:ext uri="{FF2B5EF4-FFF2-40B4-BE49-F238E27FC236}">
                <a16:creationId xmlns:a16="http://schemas.microsoft.com/office/drawing/2014/main" id="{4960D880-5F07-ACAF-2F67-85805C4D5D32}"/>
              </a:ext>
            </a:extLst>
          </p:cNvPr>
          <p:cNvPicPr>
            <a:picLocks noChangeAspect="1"/>
          </p:cNvPicPr>
          <p:nvPr/>
        </p:nvPicPr>
        <p:blipFill>
          <a:blip r:embed="rId4"/>
          <a:stretch>
            <a:fillRect/>
          </a:stretch>
        </p:blipFill>
        <p:spPr>
          <a:xfrm>
            <a:off x="2408665" y="2933186"/>
            <a:ext cx="4254047" cy="1571834"/>
          </a:xfrm>
          <a:prstGeom prst="rect">
            <a:avLst/>
          </a:prstGeom>
        </p:spPr>
      </p:pic>
    </p:spTree>
    <p:extLst>
      <p:ext uri="{BB962C8B-B14F-4D97-AF65-F5344CB8AC3E}">
        <p14:creationId xmlns:p14="http://schemas.microsoft.com/office/powerpoint/2010/main" val="102442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91F9246B-B81D-4AA6-631F-B9525A5C627F}"/>
              </a:ext>
            </a:extLst>
          </p:cNvPr>
          <p:cNvPicPr>
            <a:picLocks noChangeAspect="1"/>
          </p:cNvPicPr>
          <p:nvPr/>
        </p:nvPicPr>
        <p:blipFill>
          <a:blip r:embed="rId3"/>
          <a:stretch>
            <a:fillRect/>
          </a:stretch>
        </p:blipFill>
        <p:spPr>
          <a:xfrm>
            <a:off x="1532819" y="1160416"/>
            <a:ext cx="6078311" cy="935810"/>
          </a:xfrm>
          <a:prstGeom prst="rect">
            <a:avLst/>
          </a:prstGeom>
        </p:spPr>
      </p:pic>
      <p:pic>
        <p:nvPicPr>
          <p:cNvPr id="7" name="Imagen 6">
            <a:extLst>
              <a:ext uri="{FF2B5EF4-FFF2-40B4-BE49-F238E27FC236}">
                <a16:creationId xmlns:a16="http://schemas.microsoft.com/office/drawing/2014/main" id="{C9CD10A5-2770-ABD6-AEE0-77B28F15CAC1}"/>
              </a:ext>
            </a:extLst>
          </p:cNvPr>
          <p:cNvPicPr>
            <a:picLocks noChangeAspect="1"/>
          </p:cNvPicPr>
          <p:nvPr/>
        </p:nvPicPr>
        <p:blipFill>
          <a:blip r:embed="rId4"/>
          <a:stretch>
            <a:fillRect/>
          </a:stretch>
        </p:blipFill>
        <p:spPr>
          <a:xfrm>
            <a:off x="3206383" y="2299894"/>
            <a:ext cx="2731181" cy="2353237"/>
          </a:xfrm>
          <a:prstGeom prst="rect">
            <a:avLst/>
          </a:prstGeom>
        </p:spPr>
      </p:pic>
    </p:spTree>
    <p:extLst>
      <p:ext uri="{BB962C8B-B14F-4D97-AF65-F5344CB8AC3E}">
        <p14:creationId xmlns:p14="http://schemas.microsoft.com/office/powerpoint/2010/main" val="994830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E5A9C9CE-7806-8724-8D55-291B1B0CF8A4}"/>
              </a:ext>
            </a:extLst>
          </p:cNvPr>
          <p:cNvPicPr>
            <a:picLocks noChangeAspect="1"/>
          </p:cNvPicPr>
          <p:nvPr/>
        </p:nvPicPr>
        <p:blipFill>
          <a:blip r:embed="rId3"/>
          <a:stretch>
            <a:fillRect/>
          </a:stretch>
        </p:blipFill>
        <p:spPr>
          <a:xfrm>
            <a:off x="1525927" y="1989866"/>
            <a:ext cx="6092145" cy="1163767"/>
          </a:xfrm>
          <a:prstGeom prst="rect">
            <a:avLst/>
          </a:prstGeom>
        </p:spPr>
      </p:pic>
    </p:spTree>
    <p:extLst>
      <p:ext uri="{BB962C8B-B14F-4D97-AF65-F5344CB8AC3E}">
        <p14:creationId xmlns:p14="http://schemas.microsoft.com/office/powerpoint/2010/main" val="1266505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C27A34D5-7F22-1F8E-0185-91A555503138}"/>
              </a:ext>
            </a:extLst>
          </p:cNvPr>
          <p:cNvPicPr>
            <a:picLocks noChangeAspect="1"/>
          </p:cNvPicPr>
          <p:nvPr/>
        </p:nvPicPr>
        <p:blipFill>
          <a:blip r:embed="rId3"/>
          <a:stretch>
            <a:fillRect/>
          </a:stretch>
        </p:blipFill>
        <p:spPr>
          <a:xfrm>
            <a:off x="2150226" y="956748"/>
            <a:ext cx="4843548" cy="4106023"/>
          </a:xfrm>
          <a:prstGeom prst="rect">
            <a:avLst/>
          </a:prstGeom>
        </p:spPr>
      </p:pic>
    </p:spTree>
    <p:extLst>
      <p:ext uri="{BB962C8B-B14F-4D97-AF65-F5344CB8AC3E}">
        <p14:creationId xmlns:p14="http://schemas.microsoft.com/office/powerpoint/2010/main" val="230652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5132A94B-4F83-6BC0-6D4D-BD203B74442F}"/>
              </a:ext>
            </a:extLst>
          </p:cNvPr>
          <p:cNvPicPr>
            <a:picLocks noChangeAspect="1"/>
          </p:cNvPicPr>
          <p:nvPr/>
        </p:nvPicPr>
        <p:blipFill>
          <a:blip r:embed="rId3"/>
          <a:stretch>
            <a:fillRect/>
          </a:stretch>
        </p:blipFill>
        <p:spPr>
          <a:xfrm>
            <a:off x="3199459" y="956748"/>
            <a:ext cx="2745032" cy="3904342"/>
          </a:xfrm>
          <a:prstGeom prst="rect">
            <a:avLst/>
          </a:prstGeom>
        </p:spPr>
      </p:pic>
    </p:spTree>
    <p:extLst>
      <p:ext uri="{BB962C8B-B14F-4D97-AF65-F5344CB8AC3E}">
        <p14:creationId xmlns:p14="http://schemas.microsoft.com/office/powerpoint/2010/main" val="3178632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76BDFAD5-9C70-4E2C-2045-E42C4B52494E}"/>
              </a:ext>
            </a:extLst>
          </p:cNvPr>
          <p:cNvPicPr>
            <a:picLocks noChangeAspect="1"/>
          </p:cNvPicPr>
          <p:nvPr/>
        </p:nvPicPr>
        <p:blipFill>
          <a:blip r:embed="rId3"/>
          <a:stretch>
            <a:fillRect/>
          </a:stretch>
        </p:blipFill>
        <p:spPr>
          <a:xfrm>
            <a:off x="1592307" y="1920761"/>
            <a:ext cx="5959385" cy="1301977"/>
          </a:xfrm>
          <a:prstGeom prst="rect">
            <a:avLst/>
          </a:prstGeom>
        </p:spPr>
      </p:pic>
    </p:spTree>
    <p:extLst>
      <p:ext uri="{BB962C8B-B14F-4D97-AF65-F5344CB8AC3E}">
        <p14:creationId xmlns:p14="http://schemas.microsoft.com/office/powerpoint/2010/main" val="672265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616EB154-0906-9EF8-73EF-0595EBB77814}"/>
              </a:ext>
            </a:extLst>
          </p:cNvPr>
          <p:cNvPicPr>
            <a:picLocks noChangeAspect="1"/>
          </p:cNvPicPr>
          <p:nvPr/>
        </p:nvPicPr>
        <p:blipFill>
          <a:blip r:embed="rId3"/>
          <a:stretch>
            <a:fillRect/>
          </a:stretch>
        </p:blipFill>
        <p:spPr>
          <a:xfrm>
            <a:off x="2292003" y="1030514"/>
            <a:ext cx="4559944" cy="3986617"/>
          </a:xfrm>
          <a:prstGeom prst="rect">
            <a:avLst/>
          </a:prstGeom>
        </p:spPr>
      </p:pic>
    </p:spTree>
    <p:extLst>
      <p:ext uri="{BB962C8B-B14F-4D97-AF65-F5344CB8AC3E}">
        <p14:creationId xmlns:p14="http://schemas.microsoft.com/office/powerpoint/2010/main" val="1557689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09C57DD5-290F-7B7C-1D78-64A35AE7247D}"/>
              </a:ext>
            </a:extLst>
          </p:cNvPr>
          <p:cNvPicPr>
            <a:picLocks noChangeAspect="1"/>
          </p:cNvPicPr>
          <p:nvPr/>
        </p:nvPicPr>
        <p:blipFill>
          <a:blip r:embed="rId3"/>
          <a:stretch>
            <a:fillRect/>
          </a:stretch>
        </p:blipFill>
        <p:spPr>
          <a:xfrm>
            <a:off x="1553595" y="2171932"/>
            <a:ext cx="6036809" cy="799636"/>
          </a:xfrm>
          <a:prstGeom prst="rect">
            <a:avLst/>
          </a:prstGeom>
        </p:spPr>
      </p:pic>
    </p:spTree>
    <p:extLst>
      <p:ext uri="{BB962C8B-B14F-4D97-AF65-F5344CB8AC3E}">
        <p14:creationId xmlns:p14="http://schemas.microsoft.com/office/powerpoint/2010/main" val="2746604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C82E02FC-5505-BA00-F021-B54FF840BBD4}"/>
              </a:ext>
            </a:extLst>
          </p:cNvPr>
          <p:cNvPicPr>
            <a:picLocks noChangeAspect="1"/>
          </p:cNvPicPr>
          <p:nvPr/>
        </p:nvPicPr>
        <p:blipFill>
          <a:blip r:embed="rId3"/>
          <a:stretch>
            <a:fillRect/>
          </a:stretch>
        </p:blipFill>
        <p:spPr>
          <a:xfrm>
            <a:off x="1670843" y="1216465"/>
            <a:ext cx="5802313" cy="2710570"/>
          </a:xfrm>
          <a:prstGeom prst="rect">
            <a:avLst/>
          </a:prstGeom>
        </p:spPr>
      </p:pic>
    </p:spTree>
    <p:extLst>
      <p:ext uri="{BB962C8B-B14F-4D97-AF65-F5344CB8AC3E}">
        <p14:creationId xmlns:p14="http://schemas.microsoft.com/office/powerpoint/2010/main" val="621438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El bucle </a:t>
            </a:r>
            <a:r>
              <a:rPr lang="es-ES" sz="1400" dirty="0" err="1">
                <a:solidFill>
                  <a:schemeClr val="dk1"/>
                </a:solidFill>
              </a:rPr>
              <a:t>for</a:t>
            </a:r>
            <a:r>
              <a:rPr lang="es-ES" sz="1400" dirty="0">
                <a:solidFill>
                  <a:schemeClr val="dk1"/>
                </a:solidFill>
              </a:rPr>
              <a:t> es una estructura de control de repetición, en la cual se conocen a priori el número de iteraciones a realizar. En lenguajes como C++ o Java, el ciclo </a:t>
            </a:r>
            <a:r>
              <a:rPr lang="es-ES" sz="1400" dirty="0" err="1">
                <a:solidFill>
                  <a:schemeClr val="dk1"/>
                </a:solidFill>
              </a:rPr>
              <a:t>for</a:t>
            </a:r>
            <a:r>
              <a:rPr lang="es-ES" sz="1400" dirty="0">
                <a:solidFill>
                  <a:schemeClr val="dk1"/>
                </a:solidFill>
              </a:rPr>
              <a:t> necesita de una variable de ciclo de tipo entero que irá incrementándose en cada iteración. En Python, la cuestión es un poco diferente, el ciclo </a:t>
            </a:r>
            <a:r>
              <a:rPr lang="es-ES" sz="1400" dirty="0" err="1">
                <a:solidFill>
                  <a:schemeClr val="dk1"/>
                </a:solidFill>
              </a:rPr>
              <a:t>for</a:t>
            </a:r>
            <a:r>
              <a:rPr lang="es-ES" sz="1400" dirty="0">
                <a:solidFill>
                  <a:schemeClr val="dk1"/>
                </a:solidFill>
              </a:rPr>
              <a:t> recorre una secuencia y en la k-</a:t>
            </a:r>
            <a:r>
              <a:rPr lang="es-ES" sz="1400" dirty="0" err="1">
                <a:solidFill>
                  <a:schemeClr val="dk1"/>
                </a:solidFill>
              </a:rPr>
              <a:t>ésima</a:t>
            </a:r>
            <a:r>
              <a:rPr lang="es-ES" sz="1400" dirty="0">
                <a:solidFill>
                  <a:schemeClr val="dk1"/>
                </a:solidFill>
              </a:rPr>
              <a:t> iteración la variable de ciclo adopta el valor del elemento en la k-</a:t>
            </a:r>
            <a:r>
              <a:rPr lang="es-ES" sz="1400" dirty="0" err="1">
                <a:solidFill>
                  <a:schemeClr val="dk1"/>
                </a:solidFill>
              </a:rPr>
              <a:t>ésima</a:t>
            </a:r>
            <a:r>
              <a:rPr lang="es-ES" sz="1400" dirty="0">
                <a:solidFill>
                  <a:schemeClr val="dk1"/>
                </a:solidFill>
              </a:rPr>
              <a:t> posición del iterable.</a:t>
            </a:r>
            <a:endParaRPr sz="1400" dirty="0">
              <a:solidFill>
                <a:schemeClr val="dk1"/>
              </a:solidFill>
            </a:endParaRPr>
          </a:p>
        </p:txBody>
      </p:sp>
      <p:pic>
        <p:nvPicPr>
          <p:cNvPr id="4" name="Imagen 3">
            <a:extLst>
              <a:ext uri="{FF2B5EF4-FFF2-40B4-BE49-F238E27FC236}">
                <a16:creationId xmlns:a16="http://schemas.microsoft.com/office/drawing/2014/main" id="{65CBE7C6-91C8-B67A-024A-0C28DFE19286}"/>
              </a:ext>
            </a:extLst>
          </p:cNvPr>
          <p:cNvPicPr>
            <a:picLocks noChangeAspect="1"/>
          </p:cNvPicPr>
          <p:nvPr/>
        </p:nvPicPr>
        <p:blipFill>
          <a:blip r:embed="rId3"/>
          <a:stretch>
            <a:fillRect/>
          </a:stretch>
        </p:blipFill>
        <p:spPr>
          <a:xfrm>
            <a:off x="1538489" y="3101294"/>
            <a:ext cx="2133600" cy="581025"/>
          </a:xfrm>
          <a:prstGeom prst="rect">
            <a:avLst/>
          </a:prstGeom>
        </p:spPr>
      </p:pic>
      <p:pic>
        <p:nvPicPr>
          <p:cNvPr id="6" name="Imagen 5">
            <a:extLst>
              <a:ext uri="{FF2B5EF4-FFF2-40B4-BE49-F238E27FC236}">
                <a16:creationId xmlns:a16="http://schemas.microsoft.com/office/drawing/2014/main" id="{4B771610-2BF5-E7C7-A614-A70886AABD4C}"/>
              </a:ext>
            </a:extLst>
          </p:cNvPr>
          <p:cNvPicPr>
            <a:picLocks noChangeAspect="1"/>
          </p:cNvPicPr>
          <p:nvPr/>
        </p:nvPicPr>
        <p:blipFill>
          <a:blip r:embed="rId4"/>
          <a:stretch>
            <a:fillRect/>
          </a:stretch>
        </p:blipFill>
        <p:spPr>
          <a:xfrm>
            <a:off x="4889272" y="3025093"/>
            <a:ext cx="3095625" cy="733425"/>
          </a:xfrm>
          <a:prstGeom prst="rect">
            <a:avLst/>
          </a:prstGeom>
        </p:spPr>
      </p:pic>
    </p:spTree>
    <p:extLst>
      <p:ext uri="{BB962C8B-B14F-4D97-AF65-F5344CB8AC3E}">
        <p14:creationId xmlns:p14="http://schemas.microsoft.com/office/powerpoint/2010/main" val="2632446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Dentro de un ciclo </a:t>
            </a:r>
            <a:r>
              <a:rPr lang="es-ES" sz="1400" dirty="0" err="1">
                <a:solidFill>
                  <a:schemeClr val="dk1"/>
                </a:solidFill>
              </a:rPr>
              <a:t>for</a:t>
            </a:r>
            <a:r>
              <a:rPr lang="es-ES" sz="1400" dirty="0">
                <a:solidFill>
                  <a:schemeClr val="dk1"/>
                </a:solidFill>
              </a:rPr>
              <a:t> podemos colocar cualquier otra instrucción de control de flujo. Un caso muy común es el de incluir otro ciclo </a:t>
            </a:r>
            <a:r>
              <a:rPr lang="es-ES" sz="1400" dirty="0" err="1">
                <a:solidFill>
                  <a:schemeClr val="dk1"/>
                </a:solidFill>
              </a:rPr>
              <a:t>for</a:t>
            </a:r>
            <a:r>
              <a:rPr lang="es-ES" sz="1400" dirty="0">
                <a:solidFill>
                  <a:schemeClr val="dk1"/>
                </a:solidFill>
              </a:rPr>
              <a:t>, algo que habitualmente se denota como </a:t>
            </a:r>
            <a:r>
              <a:rPr lang="es-ES" sz="1400" b="1" dirty="0">
                <a:solidFill>
                  <a:schemeClr val="dk1"/>
                </a:solidFill>
              </a:rPr>
              <a:t>ciclos anidados.</a:t>
            </a:r>
            <a:endParaRPr sz="1400" b="1" dirty="0">
              <a:solidFill>
                <a:schemeClr val="dk1"/>
              </a:solidFill>
            </a:endParaRPr>
          </a:p>
        </p:txBody>
      </p:sp>
      <p:pic>
        <p:nvPicPr>
          <p:cNvPr id="7" name="Imagen 6">
            <a:extLst>
              <a:ext uri="{FF2B5EF4-FFF2-40B4-BE49-F238E27FC236}">
                <a16:creationId xmlns:a16="http://schemas.microsoft.com/office/drawing/2014/main" id="{6DCC697F-5584-BAF6-4EF0-F7E38B9A4251}"/>
              </a:ext>
            </a:extLst>
          </p:cNvPr>
          <p:cNvPicPr>
            <a:picLocks noChangeAspect="1"/>
          </p:cNvPicPr>
          <p:nvPr/>
        </p:nvPicPr>
        <p:blipFill>
          <a:blip r:embed="rId3"/>
          <a:stretch>
            <a:fillRect/>
          </a:stretch>
        </p:blipFill>
        <p:spPr>
          <a:xfrm>
            <a:off x="2771750" y="2630487"/>
            <a:ext cx="3600450" cy="1000125"/>
          </a:xfrm>
          <a:prstGeom prst="rect">
            <a:avLst/>
          </a:prstGeom>
        </p:spPr>
      </p:pic>
    </p:spTree>
    <p:extLst>
      <p:ext uri="{BB962C8B-B14F-4D97-AF65-F5344CB8AC3E}">
        <p14:creationId xmlns:p14="http://schemas.microsoft.com/office/powerpoint/2010/main" val="5169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4" name="Imagen 3">
            <a:extLst>
              <a:ext uri="{FF2B5EF4-FFF2-40B4-BE49-F238E27FC236}">
                <a16:creationId xmlns:a16="http://schemas.microsoft.com/office/drawing/2014/main" id="{BA142727-0E6A-1637-8D23-7AC37AB1C141}"/>
              </a:ext>
            </a:extLst>
          </p:cNvPr>
          <p:cNvPicPr>
            <a:picLocks noChangeAspect="1"/>
          </p:cNvPicPr>
          <p:nvPr/>
        </p:nvPicPr>
        <p:blipFill>
          <a:blip r:embed="rId3"/>
          <a:stretch>
            <a:fillRect/>
          </a:stretch>
        </p:blipFill>
        <p:spPr>
          <a:xfrm>
            <a:off x="1877207" y="1262743"/>
            <a:ext cx="5389536" cy="3214914"/>
          </a:xfrm>
          <a:prstGeom prst="rect">
            <a:avLst/>
          </a:prstGeom>
        </p:spPr>
      </p:pic>
    </p:spTree>
    <p:extLst>
      <p:ext uri="{BB962C8B-B14F-4D97-AF65-F5344CB8AC3E}">
        <p14:creationId xmlns:p14="http://schemas.microsoft.com/office/powerpoint/2010/main" val="5499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pic>
        <p:nvPicPr>
          <p:cNvPr id="5" name="Imagen 4">
            <a:extLst>
              <a:ext uri="{FF2B5EF4-FFF2-40B4-BE49-F238E27FC236}">
                <a16:creationId xmlns:a16="http://schemas.microsoft.com/office/drawing/2014/main" id="{5E043638-EE4E-7036-5870-BC743F7654CD}"/>
              </a:ext>
            </a:extLst>
          </p:cNvPr>
          <p:cNvPicPr>
            <a:picLocks noChangeAspect="1"/>
          </p:cNvPicPr>
          <p:nvPr/>
        </p:nvPicPr>
        <p:blipFill>
          <a:blip r:embed="rId3"/>
          <a:stretch>
            <a:fillRect/>
          </a:stretch>
        </p:blipFill>
        <p:spPr>
          <a:xfrm>
            <a:off x="832984" y="1393598"/>
            <a:ext cx="3457575" cy="904875"/>
          </a:xfrm>
          <a:prstGeom prst="rect">
            <a:avLst/>
          </a:prstGeom>
        </p:spPr>
      </p:pic>
      <p:pic>
        <p:nvPicPr>
          <p:cNvPr id="8" name="Imagen 7">
            <a:extLst>
              <a:ext uri="{FF2B5EF4-FFF2-40B4-BE49-F238E27FC236}">
                <a16:creationId xmlns:a16="http://schemas.microsoft.com/office/drawing/2014/main" id="{E86325E4-1AEF-CF59-07AF-F1EFC5842749}"/>
              </a:ext>
            </a:extLst>
          </p:cNvPr>
          <p:cNvPicPr>
            <a:picLocks noChangeAspect="1"/>
          </p:cNvPicPr>
          <p:nvPr/>
        </p:nvPicPr>
        <p:blipFill rotWithShape="1">
          <a:blip r:embed="rId4"/>
          <a:srcRect b="10377"/>
          <a:stretch/>
        </p:blipFill>
        <p:spPr>
          <a:xfrm>
            <a:off x="4830275" y="1393597"/>
            <a:ext cx="3600450" cy="904875"/>
          </a:xfrm>
          <a:prstGeom prst="rect">
            <a:avLst/>
          </a:prstGeom>
        </p:spPr>
      </p:pic>
    </p:spTree>
    <p:extLst>
      <p:ext uri="{BB962C8B-B14F-4D97-AF65-F5344CB8AC3E}">
        <p14:creationId xmlns:p14="http://schemas.microsoft.com/office/powerpoint/2010/main" val="919147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Desarrolle un programa que calcule la suma de los enteros del 1 al 100, es decir: 1 + 2 + 3 + … + 99 + 100</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Escriba un programa que reciba un entero positivo. Sí el número ingresado es múltiplo de 5 deberá imprimir en pantalla </a:t>
            </a:r>
            <a:r>
              <a:rPr lang="es-ES" sz="1400" i="1" dirty="0">
                <a:solidFill>
                  <a:schemeClr val="dk1"/>
                </a:solidFill>
              </a:rPr>
              <a:t>El número es múltiplo de 5</a:t>
            </a:r>
            <a:r>
              <a:rPr lang="es-ES" sz="1400" dirty="0">
                <a:solidFill>
                  <a:schemeClr val="dk1"/>
                </a:solidFill>
              </a:rPr>
              <a:t>, en cualquier otro caso deberá imprimir </a:t>
            </a:r>
            <a:r>
              <a:rPr lang="es-ES" sz="1400" i="1" dirty="0">
                <a:solidFill>
                  <a:schemeClr val="dk1"/>
                </a:solidFill>
              </a:rPr>
              <a:t>El número no es múltiplo de 5</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Escriba un programa que reciba como entrada una frase (un </a:t>
            </a:r>
            <a:r>
              <a:rPr lang="es-ES" sz="1400" dirty="0" err="1">
                <a:solidFill>
                  <a:schemeClr val="dk1"/>
                </a:solidFill>
              </a:rPr>
              <a:t>string</a:t>
            </a:r>
            <a:r>
              <a:rPr lang="es-ES" sz="1400" dirty="0">
                <a:solidFill>
                  <a:schemeClr val="dk1"/>
                </a:solidFill>
              </a:rPr>
              <a:t>) y determine cuántas veces aparece cada una de las vocales en esa frase. El valor de salida a mostrar debe ser un diccionario, se muestra enseguida un ejemplo: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endParaRPr lang="es-ES" sz="1400" dirty="0">
              <a:solidFill>
                <a:schemeClr val="dk1"/>
              </a:solidFill>
            </a:endParaRPr>
          </a:p>
        </p:txBody>
      </p:sp>
      <p:pic>
        <p:nvPicPr>
          <p:cNvPr id="3" name="Imagen 2">
            <a:extLst>
              <a:ext uri="{FF2B5EF4-FFF2-40B4-BE49-F238E27FC236}">
                <a16:creationId xmlns:a16="http://schemas.microsoft.com/office/drawing/2014/main" id="{170704EF-A5CE-C4D4-FEA5-1EABBADEF7F0}"/>
              </a:ext>
            </a:extLst>
          </p:cNvPr>
          <p:cNvPicPr>
            <a:picLocks noChangeAspect="1"/>
          </p:cNvPicPr>
          <p:nvPr/>
        </p:nvPicPr>
        <p:blipFill>
          <a:blip r:embed="rId3"/>
          <a:stretch>
            <a:fillRect/>
          </a:stretch>
        </p:blipFill>
        <p:spPr>
          <a:xfrm>
            <a:off x="2714600" y="3606927"/>
            <a:ext cx="3714750" cy="1152525"/>
          </a:xfrm>
          <a:prstGeom prst="rect">
            <a:avLst/>
          </a:prstGeom>
        </p:spPr>
      </p:pic>
    </p:spTree>
    <p:extLst>
      <p:ext uri="{BB962C8B-B14F-4D97-AF65-F5344CB8AC3E}">
        <p14:creationId xmlns:p14="http://schemas.microsoft.com/office/powerpoint/2010/main" val="2244255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pic>
        <p:nvPicPr>
          <p:cNvPr id="1026" name="Picture 2" descr="Algoritmo que imprima la suma de los 100 primeros numeros">
            <a:extLst>
              <a:ext uri="{FF2B5EF4-FFF2-40B4-BE49-F238E27FC236}">
                <a16:creationId xmlns:a16="http://schemas.microsoft.com/office/drawing/2014/main" id="{5AC3B965-63DE-D91E-AA58-4BA21CE2B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5" y="1192666"/>
            <a:ext cx="3377519" cy="31462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948DE14-E5E8-2BFA-7A98-1BCC3C0666C5}"/>
              </a:ext>
            </a:extLst>
          </p:cNvPr>
          <p:cNvSpPr txBox="1"/>
          <p:nvPr/>
        </p:nvSpPr>
        <p:spPr>
          <a:xfrm>
            <a:off x="4419600" y="1232922"/>
            <a:ext cx="4572000" cy="2677656"/>
          </a:xfrm>
          <a:prstGeom prst="rect">
            <a:avLst/>
          </a:prstGeom>
          <a:noFill/>
        </p:spPr>
        <p:txBody>
          <a:bodyPr wrap="square">
            <a:spAutoFit/>
          </a:bodyPr>
          <a:lstStyle/>
          <a:p>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C586C0"/>
                </a:solidFill>
                <a:effectLst/>
                <a:latin typeface="Consolas" panose="020B0609020204030204" pitchFamily="49" charset="0"/>
              </a:rPr>
              <a:t>while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&lt;= </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x</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de los </a:t>
            </a:r>
            <a:r>
              <a:rPr lang="es-ES" b="0" dirty="0" err="1">
                <a:solidFill>
                  <a:srgbClr val="CE9178"/>
                </a:solidFill>
                <a:effectLst/>
                <a:latin typeface="Consolas" panose="020B0609020204030204" pitchFamily="49" charset="0"/>
              </a:rPr>
              <a:t>numeros</a:t>
            </a:r>
            <a:r>
              <a:rPr lang="es-ES" b="0" dirty="0">
                <a:solidFill>
                  <a:srgbClr val="CE9178"/>
                </a:solidFill>
                <a:effectLst/>
                <a:latin typeface="Consolas" panose="020B0609020204030204" pitchFamily="49" charset="0"/>
              </a:rPr>
              <a:t> del 1 al 100 es: "</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02933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3" name="CuadroTexto 2">
            <a:extLst>
              <a:ext uri="{FF2B5EF4-FFF2-40B4-BE49-F238E27FC236}">
                <a16:creationId xmlns:a16="http://schemas.microsoft.com/office/drawing/2014/main" id="{BCEE6AD3-7972-1D43-F23E-7DDB1E51F75C}"/>
              </a:ext>
            </a:extLst>
          </p:cNvPr>
          <p:cNvSpPr txBox="1"/>
          <p:nvPr/>
        </p:nvSpPr>
        <p:spPr>
          <a:xfrm>
            <a:off x="1444145" y="1540698"/>
            <a:ext cx="4572000" cy="24622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es_multiplo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numero</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multiplo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Si el residuo es 0, es múltiplo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numero</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multiplo</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es_multiplo</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22</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"Sí es múltiplo"</a:t>
            </a:r>
            <a:r>
              <a:rPr lang="es-ES" b="0" dirty="0">
                <a:solidFill>
                  <a:srgbClr val="D4D4D4"/>
                </a:solidFill>
                <a:effectLst/>
                <a:latin typeface="Consolas" panose="020B0609020204030204" pitchFamily="49" charset="0"/>
              </a:rPr>
              <a:t>)</a:t>
            </a:r>
          </a:p>
          <a:p>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es múltiplo"</a:t>
            </a:r>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DCA4E79C-FB30-4089-4746-F633FF55B8E2}"/>
              </a:ext>
            </a:extLst>
          </p:cNvPr>
          <p:cNvSpPr txBox="1"/>
          <p:nvPr/>
        </p:nvSpPr>
        <p:spPr>
          <a:xfrm>
            <a:off x="5413855" y="2310140"/>
            <a:ext cx="4572000" cy="523220"/>
          </a:xfrm>
          <a:prstGeom prst="rect">
            <a:avLst/>
          </a:prstGeom>
          <a:noFill/>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es_multiplo</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numero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multiplo</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numero</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multiplo</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835311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9" name="CuadroTexto 8">
            <a:extLst>
              <a:ext uri="{FF2B5EF4-FFF2-40B4-BE49-F238E27FC236}">
                <a16:creationId xmlns:a16="http://schemas.microsoft.com/office/drawing/2014/main" id="{76FE870E-5E6E-AD9B-F0A5-75FD1419A291}"/>
              </a:ext>
            </a:extLst>
          </p:cNvPr>
          <p:cNvSpPr txBox="1"/>
          <p:nvPr/>
        </p:nvSpPr>
        <p:spPr>
          <a:xfrm>
            <a:off x="2285975" y="1879252"/>
            <a:ext cx="4572000" cy="1384995"/>
          </a:xfrm>
          <a:prstGeom prst="rect">
            <a:avLst/>
          </a:prstGeom>
          <a:noFill/>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contar_vocales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cadena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letra</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cadena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letra</a:t>
            </a:r>
            <a:r>
              <a:rPr lang="en-US" b="0" dirty="0" err="1">
                <a:solidFill>
                  <a:srgbClr val="D4D4D4"/>
                </a:solidFill>
                <a:effectLst/>
                <a:latin typeface="Consolas" panose="020B0609020204030204" pitchFamily="49" charset="0"/>
              </a:rPr>
              <a:t>.lower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aeiou</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78700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2" name="CuadroTexto 1">
            <a:extLst>
              <a:ext uri="{FF2B5EF4-FFF2-40B4-BE49-F238E27FC236}">
                <a16:creationId xmlns:a16="http://schemas.microsoft.com/office/drawing/2014/main" id="{4263FC28-DA2D-C0A1-69A3-E327D37CB4F2}"/>
              </a:ext>
            </a:extLst>
          </p:cNvPr>
          <p:cNvSpPr txBox="1"/>
          <p:nvPr/>
        </p:nvSpPr>
        <p:spPr>
          <a:xfrm>
            <a:off x="3858725" y="142131"/>
            <a:ext cx="4572000" cy="5001369"/>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#include</a:t>
            </a:r>
            <a:r>
              <a:rPr lang="en-US" sz="1100" b="0" dirty="0">
                <a:solidFill>
                  <a:srgbClr val="CE9178"/>
                </a:solidFill>
                <a:effectLst/>
                <a:latin typeface="Consolas" panose="020B0609020204030204" pitchFamily="49" charset="0"/>
              </a:rPr>
              <a:t>&lt;iostream&gt;</a:t>
            </a:r>
            <a:endParaRPr lang="en-US" sz="1100" b="0" dirty="0">
              <a:solidFill>
                <a:srgbClr val="D4D4D4"/>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using</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namespace</a:t>
            </a:r>
            <a:r>
              <a:rPr lang="en-US" sz="1100" b="0" dirty="0">
                <a:solidFill>
                  <a:srgbClr val="D4D4D4"/>
                </a:solidFill>
                <a:effectLst/>
                <a:latin typeface="Consolas" panose="020B0609020204030204" pitchFamily="49" charset="0"/>
              </a:rPr>
              <a:t> </a:t>
            </a:r>
            <a:r>
              <a:rPr lang="en-US" sz="1100" b="0" dirty="0">
                <a:solidFill>
                  <a:srgbClr val="4EC9B0"/>
                </a:solidFill>
                <a:effectLst/>
                <a:latin typeface="Consolas" panose="020B0609020204030204" pitchFamily="49" charset="0"/>
              </a:rPr>
              <a:t>std</a:t>
            </a:r>
            <a:r>
              <a:rPr lang="en-US" sz="1100" b="0" dirty="0">
                <a:solidFill>
                  <a:srgbClr val="D4D4D4"/>
                </a:solidFill>
                <a:effectLst/>
                <a:latin typeface="Consolas" panose="020B0609020204030204" pitchFamily="49" charset="0"/>
              </a:rPr>
              <a:t>;</a:t>
            </a:r>
          </a:p>
          <a:p>
            <a:r>
              <a:rPr lang="en-US" sz="1100" b="0" dirty="0">
                <a:solidFill>
                  <a:srgbClr val="569CD6"/>
                </a:solidFill>
                <a:effectLst/>
                <a:latin typeface="Consolas" panose="020B0609020204030204" pitchFamily="49" charset="0"/>
              </a:rPr>
              <a:t>int</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main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int</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j</a:t>
            </a:r>
            <a:r>
              <a:rPr lang="en-US" sz="1100" b="0" dirty="0" err="1">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char</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r>
              <a:rPr lang="en-US" sz="1100" b="0" dirty="0">
                <a:solidFill>
                  <a:srgbClr val="B5CEA8"/>
                </a:solidFill>
                <a:effectLst/>
                <a:latin typeface="Consolas" panose="020B0609020204030204" pitchFamily="49" charset="0"/>
              </a:rPr>
              <a:t>50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Ingresa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una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frase</a:t>
            </a:r>
            <a:r>
              <a:rPr lang="en-US" sz="1100" b="0" dirty="0">
                <a:solidFill>
                  <a:srgbClr val="CE9178"/>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gets</a:t>
            </a:r>
            <a:r>
              <a:rPr lang="en-US" sz="1100" b="0" dirty="0">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for</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 &lt; </a:t>
            </a:r>
            <a:r>
              <a:rPr lang="en-US" sz="1100" b="0" dirty="0">
                <a:solidFill>
                  <a:srgbClr val="B5CEA8"/>
                </a:solidFill>
                <a:effectLst/>
                <a:latin typeface="Consolas" panose="020B0609020204030204" pitchFamily="49" charset="0"/>
              </a:rPr>
              <a:t>50</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switch</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i</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default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a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e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i</a:t>
            </a:r>
            <a:r>
              <a:rPr lang="en-US" sz="1100" b="0" dirty="0">
                <a:solidFill>
                  <a:srgbClr val="CE9178"/>
                </a:solidFill>
                <a:effectLst/>
                <a:latin typeface="Consolas" panose="020B0609020204030204" pitchFamily="49" charset="0"/>
              </a:rPr>
              <a:t>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err="1">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o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u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a:t>
            </a: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return</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69949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3" name="Imagen 2">
            <a:extLst>
              <a:ext uri="{FF2B5EF4-FFF2-40B4-BE49-F238E27FC236}">
                <a16:creationId xmlns:a16="http://schemas.microsoft.com/office/drawing/2014/main" id="{1EDD370B-74AA-765B-1DF0-65396E289029}"/>
              </a:ext>
            </a:extLst>
          </p:cNvPr>
          <p:cNvPicPr>
            <a:picLocks noChangeAspect="1"/>
          </p:cNvPicPr>
          <p:nvPr/>
        </p:nvPicPr>
        <p:blipFill>
          <a:blip r:embed="rId3"/>
          <a:stretch>
            <a:fillRect/>
          </a:stretch>
        </p:blipFill>
        <p:spPr>
          <a:xfrm>
            <a:off x="2383317" y="956748"/>
            <a:ext cx="4377315" cy="3984171"/>
          </a:xfrm>
          <a:prstGeom prst="rect">
            <a:avLst/>
          </a:prstGeom>
        </p:spPr>
      </p:pic>
    </p:spTree>
    <p:extLst>
      <p:ext uri="{BB962C8B-B14F-4D97-AF65-F5344CB8AC3E}">
        <p14:creationId xmlns:p14="http://schemas.microsoft.com/office/powerpoint/2010/main" val="2858029987"/>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TotalTime>
  <Words>2017</Words>
  <Application>Microsoft Office PowerPoint</Application>
  <PresentationFormat>Presentación en pantalla (16:9)</PresentationFormat>
  <Paragraphs>194</Paragraphs>
  <Slides>86</Slides>
  <Notes>86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86</vt:i4>
      </vt:variant>
    </vt:vector>
  </HeadingPairs>
  <TitlesOfParts>
    <vt:vector size="94" baseType="lpstr">
      <vt:lpstr>Montserrat</vt:lpstr>
      <vt:lpstr>Barlow</vt:lpstr>
      <vt:lpstr>Proxima Nova Semibold</vt:lpstr>
      <vt:lpstr>Consolas</vt:lpstr>
      <vt:lpstr>Arial</vt:lpstr>
      <vt:lpstr>Proxima Nova</vt:lpstr>
      <vt:lpstr>Management Consulting Toolkit by Slidesgo</vt:lpstr>
      <vt:lpstr>Slidesgo Final Pages</vt:lpstr>
      <vt:lpstr>Presentación de PowerPoint</vt:lpstr>
      <vt:lpstr>Repaso</vt:lpstr>
      <vt:lpstr>Programación estructurada</vt:lpstr>
      <vt:lpstr>Estructuras de control</vt:lpstr>
      <vt:lpstr>Estructura secuencial</vt:lpstr>
      <vt:lpstr>Estructura secuencial</vt:lpstr>
      <vt:lpstr>Estructura secuencial</vt:lpstr>
      <vt:lpstr>Estructura secuencial</vt:lpstr>
      <vt:lpstr>Estructura secuencial</vt:lpstr>
      <vt:lpstr>Estructura secuencial</vt:lpstr>
      <vt:lpstr>Estructuras de decisión</vt:lpstr>
      <vt:lpstr>Decisión simple</vt:lpstr>
      <vt:lpstr>Ejemplo decisión simple</vt:lpstr>
      <vt:lpstr>Ejemplo decisión simple</vt:lpstr>
      <vt:lpstr>Decisiones compuestas</vt:lpstr>
      <vt:lpstr>Decisiones compuestas</vt:lpstr>
      <vt:lpstr>Decisiones compuestas</vt:lpstr>
      <vt:lpstr>Ejemplo decisiones compuestas</vt:lpstr>
      <vt:lpstr>Ejemplo decisiones compuestas</vt:lpstr>
      <vt:lpstr>Ejemplo decisiones compuestas</vt:lpstr>
      <vt:lpstr>Ejemplo decisiones compuestas</vt:lpstr>
      <vt:lpstr>Ejemplo decisiones compuestas</vt:lpstr>
      <vt:lpstr>Ejemplo decisiones compuestas</vt:lpstr>
      <vt:lpstr>Decisiones anidadas</vt:lpstr>
      <vt:lpstr>Decisiones anidadas</vt:lpstr>
      <vt:lpstr>Ejemplo decisiones anidadas</vt:lpstr>
      <vt:lpstr>Ejemplo decisiones anidadas</vt:lpstr>
      <vt:lpstr>Ejemplo decisiones anidadas</vt:lpstr>
      <vt:lpstr>Ejemplo decisiones anidadas</vt:lpstr>
      <vt:lpstr>Decisiones múltiples</vt:lpstr>
      <vt:lpstr>Decisiones múltiples</vt:lpstr>
      <vt:lpstr>Decisiones múltiples</vt:lpstr>
      <vt:lpstr>Ejemplo decisiones múltiples</vt:lpstr>
      <vt:lpstr>Ejemplo decisiones múltiples</vt:lpstr>
      <vt:lpstr>Condicional if-elif-else</vt:lpstr>
      <vt:lpstr>Condicional if-elif-else</vt:lpstr>
      <vt:lpstr>Condicional if-elif-else</vt:lpstr>
      <vt:lpstr>Estructuras de repetición</vt:lpstr>
      <vt:lpstr>Estructuras de repetición</vt:lpstr>
      <vt:lpstr>Estructuras de repetición</vt:lpstr>
      <vt:lpstr>Estructuras de repetición</vt:lpstr>
      <vt:lpstr>Estructuras de repetición</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Presentación de PowerPoint</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Ciclo while</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Ciclo for</vt:lpstr>
      <vt:lpstr>Ciclo for</vt:lpstr>
      <vt:lpstr>Ciclo for</vt:lpstr>
      <vt:lpstr>Ejercicios</vt:lpstr>
      <vt:lpstr>Ejercicios</vt:lpstr>
      <vt:lpstr>Ejercicios</vt:lpstr>
      <vt:lpstr>Ejercicios</vt:lpstr>
      <vt:lpstr>Ejercicios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2023-09-21T21:07:13Z</dcterms:modified>
</cp:coreProperties>
</file>